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pptx" ContentType="application/vnd.openxmlformats-officedocument.presentationml.presentation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3" r:id="rId4"/>
    <p:sldId id="289" r:id="rId5"/>
    <p:sldId id="264" r:id="rId6"/>
    <p:sldId id="310" r:id="rId7"/>
    <p:sldId id="311" r:id="rId8"/>
    <p:sldId id="312" r:id="rId9"/>
    <p:sldId id="313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315" r:id="rId20"/>
    <p:sldId id="314" r:id="rId21"/>
    <p:sldId id="316" r:id="rId22"/>
    <p:sldId id="320" r:id="rId23"/>
    <p:sldId id="322" r:id="rId24"/>
    <p:sldId id="323" r:id="rId25"/>
    <p:sldId id="303" r:id="rId26"/>
    <p:sldId id="304" r:id="rId27"/>
    <p:sldId id="325" r:id="rId28"/>
    <p:sldId id="305" r:id="rId29"/>
    <p:sldId id="299" r:id="rId30"/>
    <p:sldId id="324" r:id="rId31"/>
    <p:sldId id="308" r:id="rId3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4842"/>
    <a:srgbClr val="1C2325"/>
    <a:srgbClr val="C6CFD8"/>
    <a:srgbClr val="4BC676"/>
    <a:srgbClr val="EEEDED"/>
    <a:srgbClr val="FFFFFF"/>
    <a:srgbClr val="030404"/>
    <a:srgbClr val="0E0D0D"/>
    <a:srgbClr val="212121"/>
    <a:srgbClr val="818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8" d="100"/>
          <a:sy n="78" d="100"/>
        </p:scale>
        <p:origin x="672" y="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807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5BFB72-EF01-43F9-A787-84C0BD84FD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B91EE8-59D6-48AA-9B44-4EAE99A0E4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1382FD-4BF8-4602-A4A7-23432BE9C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303DFF-638A-46BE-8B87-C58DA64CB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C3AB47-75A8-498C-A850-B475DCF7F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2051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46E447-6B63-44CB-9065-FC5B8097B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4B6A603-6BCE-4BF3-AA54-6BDE4A1D29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1F2C27F-32F6-4652-9907-4596F68FC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43F81C1-173B-4D8D-A5B2-1A42F8A24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CAF85E-64FE-48C5-999E-C10F55A41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581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5D3078E-8B6E-4B9E-B1BF-3866861526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16C3E71-DD29-45C5-9E9A-57F5CC0364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1D6301B-6054-413F-8126-B90835E16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541D69F-2A60-48C0-8B33-AA87203B0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2419AC-144D-4EE5-9FD3-2AF9F3575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3515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A5A82C-FC76-4314-B25E-97504C1DD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695AD8-A549-46A5-B67D-712D09E7F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FF4764A-3552-445A-9AB9-C92C51FA5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69AFDD-4B76-4184-912D-420211C30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83A5E1-402A-45FC-AE99-EC1FB8E1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8806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C8EBE-467B-4B16-B3E7-A1AD9583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0772921-D0E4-43FF-B996-0AF4ACA0E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DC7BF5-0C03-4D7A-B928-9625E100F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F30FD2-DA6F-4A8E-BBA2-A2B79D111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E95FF3-1EB9-4568-A2CA-DCF79E112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7180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D7FBE3-17E7-4038-B17A-B8D71ED35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00EAF7-DCEC-4B52-B9A8-FDE5C93AA6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80E7178-75C8-4594-A0B5-ADEC38F95E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DB254DB-AC58-4114-91A0-ACED09366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E3330F1-569D-4FD2-BC24-9FE55F601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3FC488B-D078-4025-B409-903BADFEA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4384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16827-8B6A-4138-B3C7-A4F353CC1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DF3C499-4043-4623-A7F9-6643CC609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70E5037-6E75-43A4-A96F-7AD0A2A26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D74E7A-F2B2-4CC0-AA87-0AD050E75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386411F-F8F9-480D-B988-A9724CC176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235913D-19CD-45DC-B233-87154C0B4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C601712-1C54-47B4-9016-4F3EACC56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8F591E0-AE95-4ADD-A929-533B3B936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8350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1819CB-14F1-494F-B707-3FD7EA836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04766B9-E7D8-484D-A160-1EB0D4E65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4A11FDB-5121-495E-893A-9669C70F7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5ED0783-057A-4A46-9B96-A75CC177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0953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606EC72-2F3D-4394-A98E-08EF30B35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8FF9AB2-5A2C-41CE-8C05-6243477B4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3279C17-C3C7-48BB-9D26-6C20657A6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906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DA540A-DB6F-4EF4-943C-68896A01A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D560E3-7941-4770-91BB-D1D29509A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1D576FC-206B-4659-944B-37B378329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7DE24C6-62E0-41D4-97C3-5790915B2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87485D9-4F82-455D-8CEC-8CC2CCCBC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190B823-036D-4DE4-964A-692BA6399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4593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6EB22C-D4BC-4CD3-831D-F437B2AEC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863A889-6AA8-4A1A-8AD7-A102D36215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8760B63-D6C1-4147-9C83-55AC3F0DC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2FAC511-D56C-4268-9053-9DE5EF32B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D2C97CE-FB74-49A9-B810-FBC7A63B8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2457470-D23F-459E-BDCB-3323B9F5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2632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FEE30A3-989A-42F6-ADC2-5B4E5C8E2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FF8166-8DA5-4531-9A06-636E75F25E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C9B4948-E0D7-4058-B5DB-9EE41B064A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47B1032-11F8-48FB-A71D-F66302F3D7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12A10B0-B6AD-48F0-A094-B2961DBC6D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212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39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PowerPoint_Presentation.pptx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15.png"/><Relationship Id="rId9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7.jpg"/><Relationship Id="rId12" Type="http://schemas.openxmlformats.org/officeDocument/2006/relationships/image" Target="../media/image1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11" Type="http://schemas.openxmlformats.org/officeDocument/2006/relationships/image" Target="../media/image11.png"/><Relationship Id="rId5" Type="http://schemas.openxmlformats.org/officeDocument/2006/relationships/image" Target="../media/image5.jpg"/><Relationship Id="rId15" Type="http://schemas.microsoft.com/office/2007/relationships/hdphoto" Target="../media/hdphoto3.wdp"/><Relationship Id="rId10" Type="http://schemas.openxmlformats.org/officeDocument/2006/relationships/image" Target="../media/image10.png"/><Relationship Id="rId4" Type="http://schemas.openxmlformats.org/officeDocument/2006/relationships/image" Target="../media/image4.jpg"/><Relationship Id="rId9" Type="http://schemas.openxmlformats.org/officeDocument/2006/relationships/image" Target="../media/image9.jp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6.sv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0.png"/><Relationship Id="rId4" Type="http://schemas.openxmlformats.org/officeDocument/2006/relationships/image" Target="../media/image7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sv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microsoft.com/office/2007/relationships/hdphoto" Target="../media/hdphoto2.wdp"/><Relationship Id="rId5" Type="http://schemas.openxmlformats.org/officeDocument/2006/relationships/image" Target="../media/image80.svg"/><Relationship Id="rId10" Type="http://schemas.openxmlformats.org/officeDocument/2006/relationships/image" Target="../media/image12.png"/><Relationship Id="rId4" Type="http://schemas.openxmlformats.org/officeDocument/2006/relationships/image" Target="../media/image79.png"/><Relationship Id="rId9" Type="http://schemas.microsoft.com/office/2007/relationships/hdphoto" Target="../media/hdphoto3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13" Type="http://schemas.openxmlformats.org/officeDocument/2006/relationships/image" Target="../media/image90.png"/><Relationship Id="rId3" Type="http://schemas.openxmlformats.org/officeDocument/2006/relationships/image" Target="../media/image2.png"/><Relationship Id="rId7" Type="http://schemas.openxmlformats.org/officeDocument/2006/relationships/image" Target="../media/image84.png"/><Relationship Id="rId12" Type="http://schemas.openxmlformats.org/officeDocument/2006/relationships/image" Target="../media/image89.svg"/><Relationship Id="rId2" Type="http://schemas.openxmlformats.org/officeDocument/2006/relationships/image" Target="../media/image14.jpg"/><Relationship Id="rId16" Type="http://schemas.openxmlformats.org/officeDocument/2006/relationships/image" Target="../media/image9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sv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10" Type="http://schemas.openxmlformats.org/officeDocument/2006/relationships/image" Target="../media/image87.sv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m 38" descr="Uma imagem contendo no interior, edifício, mesa, grande&#10;&#10;Descrição gerada automaticamente">
            <a:extLst>
              <a:ext uri="{FF2B5EF4-FFF2-40B4-BE49-F238E27FC236}">
                <a16:creationId xmlns:a16="http://schemas.microsoft.com/office/drawing/2014/main" id="{EF22B2DE-FBD6-4A38-A6A7-DC038E7E0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049" y="0"/>
            <a:ext cx="12609049" cy="7092590"/>
          </a:xfrm>
          <a:prstGeom prst="rect">
            <a:avLst/>
          </a:prstGeom>
        </p:spPr>
      </p:pic>
      <p:sp>
        <p:nvSpPr>
          <p:cNvPr id="37" name="Retângulo 36">
            <a:extLst>
              <a:ext uri="{FF2B5EF4-FFF2-40B4-BE49-F238E27FC236}">
                <a16:creationId xmlns:a16="http://schemas.microsoft.com/office/drawing/2014/main" id="{9C5343F9-4F31-4D20-A2D2-D0151D463572}"/>
              </a:ext>
            </a:extLst>
          </p:cNvPr>
          <p:cNvSpPr/>
          <p:nvPr/>
        </p:nvSpPr>
        <p:spPr>
          <a:xfrm>
            <a:off x="-657726" y="-288759"/>
            <a:ext cx="13221894" cy="7776667"/>
          </a:xfrm>
          <a:prstGeom prst="rect">
            <a:avLst/>
          </a:prstGeom>
          <a:solidFill>
            <a:schemeClr val="tx1">
              <a:alpha val="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70F970C-9C0B-49FB-8FD5-FF4121752C37}"/>
              </a:ext>
            </a:extLst>
          </p:cNvPr>
          <p:cNvSpPr txBox="1"/>
          <p:nvPr/>
        </p:nvSpPr>
        <p:spPr>
          <a:xfrm>
            <a:off x="1" y="2456524"/>
            <a:ext cx="1219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dirty="0" err="1">
                <a:latin typeface="Arial Nova" panose="020B0504020202020204" pitchFamily="34" charset="0"/>
              </a:rPr>
              <a:t>Nex</a:t>
            </a:r>
            <a:r>
              <a:rPr lang="pt-BR" sz="9600" dirty="0" err="1">
                <a:solidFill>
                  <a:schemeClr val="bg1"/>
                </a:solidFill>
                <a:latin typeface="Arial Nova" panose="020B0504020202020204" pitchFamily="34" charset="0"/>
              </a:rPr>
              <a:t>t</a:t>
            </a:r>
            <a:r>
              <a:rPr lang="pt-BR" sz="9600" dirty="0" err="1">
                <a:solidFill>
                  <a:schemeClr val="accent6">
                    <a:lumMod val="75000"/>
                  </a:schemeClr>
                </a:solidFill>
                <a:latin typeface="Arial Nova" panose="020B0504020202020204" pitchFamily="34" charset="0"/>
              </a:rPr>
              <a:t>Streaming</a:t>
            </a:r>
            <a:endParaRPr lang="pt-BR" sz="9600" dirty="0">
              <a:solidFill>
                <a:schemeClr val="accent6">
                  <a:lumMod val="75000"/>
                </a:schemeClr>
              </a:solidFill>
              <a:latin typeface="Arial Nova" panose="020B05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C276148-8744-4AFB-8CD0-30CBB401B98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335" y="2456524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41F5C5B-E191-49D9-91A6-FE7FF6664C3A}"/>
              </a:ext>
            </a:extLst>
          </p:cNvPr>
          <p:cNvSpPr txBox="1"/>
          <p:nvPr/>
        </p:nvSpPr>
        <p:spPr>
          <a:xfrm>
            <a:off x="2809005" y="3724042"/>
            <a:ext cx="658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Abadi" panose="020B0604020104020204" pitchFamily="34" charset="0"/>
              </a:rPr>
              <a:t>Monitoramento de transmissões digitais</a:t>
            </a:r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88F5716B-0148-4B90-8C1C-B52452B31AAC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riângulo isósceles 13">
            <a:extLst>
              <a:ext uri="{FF2B5EF4-FFF2-40B4-BE49-F238E27FC236}">
                <a16:creationId xmlns:a16="http://schemas.microsoft.com/office/drawing/2014/main" id="{539968CF-C5CA-4E4D-8CEA-506B19E5AEC1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8936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349502" y="2997513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Business </a:t>
            </a:r>
            <a:r>
              <a:rPr lang="pt-BR" sz="60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Model</a:t>
            </a:r>
            <a:endParaRPr lang="pt-BR" sz="60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445564" y="3934762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337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5B66992E-4038-4A02-9256-69EBD43B7E7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94624" y="1859674"/>
            <a:ext cx="1108767" cy="110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09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CANVAS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4" name="Objeto 13">
            <a:hlinkClick r:id="" action="ppaction://ole?verb=0"/>
            <a:extLst>
              <a:ext uri="{FF2B5EF4-FFF2-40B4-BE49-F238E27FC236}">
                <a16:creationId xmlns:a16="http://schemas.microsoft.com/office/drawing/2014/main" id="{0BEBD707-77E0-47F8-9C17-6BC7CD93E1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1076353"/>
              </p:ext>
            </p:extLst>
          </p:nvPr>
        </p:nvGraphicFramePr>
        <p:xfrm>
          <a:off x="1382886" y="1173583"/>
          <a:ext cx="9426227" cy="5300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" name="Presentation" r:id="rId6" imgW="6092955" imgH="3425889" progId="PowerPoint.Show.12">
                  <p:embed/>
                </p:oleObj>
              </mc:Choice>
              <mc:Fallback>
                <p:oleObj name="Presentation" r:id="rId6" imgW="6092955" imgH="3425889" progId="PowerPoint.Show.12">
                  <p:embed/>
                  <p:pic>
                    <p:nvPicPr>
                      <p:cNvPr id="2" name="Objeto 1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76BE1154-3AB9-48FA-B389-5FDED340F8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82886" y="1173583"/>
                        <a:ext cx="9426227" cy="5300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8676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389258" y="3143287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Planejamento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485320" y="4080536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288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D3306500-BADF-4F7C-AD6C-AB6894474EE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2598" y="1739345"/>
            <a:ext cx="1331844" cy="133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78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PLANEJAMENTO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2991D80-3ABD-4A21-A414-1637A827E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1237" y="1436355"/>
            <a:ext cx="9089523" cy="5007834"/>
          </a:xfrm>
          <a:prstGeom prst="rect">
            <a:avLst/>
          </a:prstGeom>
        </p:spPr>
      </p:pic>
      <p:pic>
        <p:nvPicPr>
          <p:cNvPr id="13" name="Imagem 1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544AAEC4-DF0F-431C-B58C-73806767BE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561" y="4257422"/>
            <a:ext cx="4278174" cy="143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62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362754" y="3077025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Requisitos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458816" y="4014274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473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65E78C9F-EB87-4C3E-8B32-09AE4360EF2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53877" y="1929166"/>
            <a:ext cx="1220856" cy="122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666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REQUISITOS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9139004-DBDC-47D3-A08C-726F35EF5A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924" y="1537252"/>
            <a:ext cx="11767197" cy="42847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32990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296494" y="3169793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Technical</a:t>
            </a:r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pt-BR" sz="60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Solution</a:t>
            </a:r>
            <a:endParaRPr lang="pt-BR" sz="60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392556" y="4107042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666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59A5176B-47B0-4CD8-9484-016FE86F891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8635" y="1697943"/>
            <a:ext cx="1567738" cy="156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35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SOLUÇÃO TÉCNICA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20FF6B01-30B7-4ACB-9290-2A0CCDC14F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857" y="1152939"/>
            <a:ext cx="8596839" cy="5400115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60DEA634-8DC3-4C2E-8EC2-7D868BB88845}"/>
              </a:ext>
            </a:extLst>
          </p:cNvPr>
          <p:cNvSpPr/>
          <p:nvPr/>
        </p:nvSpPr>
        <p:spPr>
          <a:xfrm>
            <a:off x="6096000" y="3872192"/>
            <a:ext cx="463826" cy="321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6985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BANCO DE DADOS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89CD227F-AD09-4040-9556-2C5D4D7B4D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061" y="1222513"/>
            <a:ext cx="6957886" cy="5181600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4356100" y="2559879"/>
            <a:ext cx="1219200" cy="7056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89CD227F-AD09-4040-9556-2C5D4D7B4D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43" t="28858" r="50326" b="60113"/>
          <a:stretch/>
        </p:blipFill>
        <p:spPr>
          <a:xfrm>
            <a:off x="4330547" y="2532275"/>
            <a:ext cx="1358901" cy="571500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6172200" y="3835400"/>
            <a:ext cx="889000" cy="33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89CD227F-AD09-4040-9556-2C5D4D7B4D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11" t="53855" r="29881" b="42958"/>
          <a:stretch/>
        </p:blipFill>
        <p:spPr>
          <a:xfrm>
            <a:off x="6172200" y="3817362"/>
            <a:ext cx="939800" cy="165100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4330547" y="3141875"/>
            <a:ext cx="777573" cy="1236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1142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DIAGRAMA DE CLASSE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4CFB4A0-FD31-4867-BADB-3BD34BF0EF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03" y="1346287"/>
            <a:ext cx="4627978" cy="5127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2AB05D0-32F2-4A24-9A57-7E303424D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0344" y="3089984"/>
            <a:ext cx="3756860" cy="931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FA76FB06-0462-4E09-AD06-E2DCFE7531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5589" y="4183816"/>
            <a:ext cx="2705478" cy="19624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77E3DF0E-8938-4D05-AE9C-094B3EC47D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6841" y="3004795"/>
            <a:ext cx="1895740" cy="26864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AF0277B1-3BD4-48D4-BCA0-3F5D658AB9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8905" y="405214"/>
            <a:ext cx="3185697" cy="10347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D3901384-7A40-40BB-8E3E-3BAE618F17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9760" y="445101"/>
            <a:ext cx="1687935" cy="92259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3B9AE4BC-7EF0-47C8-9B23-08014322D886}"/>
              </a:ext>
            </a:extLst>
          </p:cNvPr>
          <p:cNvCxnSpPr>
            <a:cxnSpLocks/>
          </p:cNvCxnSpPr>
          <p:nvPr/>
        </p:nvCxnSpPr>
        <p:spPr>
          <a:xfrm flipV="1">
            <a:off x="5146081" y="1411631"/>
            <a:ext cx="2709080" cy="6755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D7F41A41-33B6-4B5C-9408-B70D1B814460}"/>
              </a:ext>
            </a:extLst>
          </p:cNvPr>
          <p:cNvCxnSpPr>
            <a:cxnSpLocks/>
          </p:cNvCxnSpPr>
          <p:nvPr/>
        </p:nvCxnSpPr>
        <p:spPr>
          <a:xfrm flipV="1">
            <a:off x="7208774" y="1496527"/>
            <a:ext cx="1718465" cy="1570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F0505F68-98FC-4EB6-A319-A6B9DF33AFF2}"/>
              </a:ext>
            </a:extLst>
          </p:cNvPr>
          <p:cNvCxnSpPr>
            <a:cxnSpLocks/>
          </p:cNvCxnSpPr>
          <p:nvPr/>
        </p:nvCxnSpPr>
        <p:spPr>
          <a:xfrm flipV="1">
            <a:off x="9624070" y="1439985"/>
            <a:ext cx="0" cy="2743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6E33AB1E-13AA-4BC2-ADAA-0620FAC51DA0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10444039" y="1439984"/>
            <a:ext cx="710672" cy="15648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6F3B0EB2-5D38-495B-AB52-CC005235913E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7027695" y="906400"/>
            <a:ext cx="7712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732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0A2DE1A-50EA-4203-9FD8-675236974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1700" y="39234"/>
            <a:ext cx="12192000" cy="6858000"/>
          </a:xfrm>
          <a:prstGeom prst="rect">
            <a:avLst/>
          </a:prstGeom>
        </p:spPr>
      </p:pic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88F5716B-0148-4B90-8C1C-B52452B31AAC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riângulo isósceles 13">
            <a:extLst>
              <a:ext uri="{FF2B5EF4-FFF2-40B4-BE49-F238E27FC236}">
                <a16:creationId xmlns:a16="http://schemas.microsoft.com/office/drawing/2014/main" id="{539968CF-C5CA-4E4D-8CEA-506B19E5AEC1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3A2D9B5B-17DF-4022-9E6F-C1589951FF6A}"/>
              </a:ext>
            </a:extLst>
          </p:cNvPr>
          <p:cNvSpPr/>
          <p:nvPr/>
        </p:nvSpPr>
        <p:spPr>
          <a:xfrm>
            <a:off x="296878" y="2431640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2141DB71-45D3-45C4-9954-1E76FFE59481}"/>
              </a:ext>
            </a:extLst>
          </p:cNvPr>
          <p:cNvSpPr/>
          <p:nvPr/>
        </p:nvSpPr>
        <p:spPr>
          <a:xfrm>
            <a:off x="2321453" y="2431639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1591665-C0D9-4725-914A-93B2991EC425}"/>
              </a:ext>
            </a:extLst>
          </p:cNvPr>
          <p:cNvSpPr/>
          <p:nvPr/>
        </p:nvSpPr>
        <p:spPr>
          <a:xfrm>
            <a:off x="4288300" y="2586384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D9CF9570-848A-4D24-8C99-98F9CBA624DC}"/>
              </a:ext>
            </a:extLst>
          </p:cNvPr>
          <p:cNvSpPr/>
          <p:nvPr/>
        </p:nvSpPr>
        <p:spPr>
          <a:xfrm>
            <a:off x="7304933" y="2513970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63008343-A703-4E9E-9C59-8CFE05366FEA}"/>
              </a:ext>
            </a:extLst>
          </p:cNvPr>
          <p:cNvSpPr/>
          <p:nvPr/>
        </p:nvSpPr>
        <p:spPr>
          <a:xfrm>
            <a:off x="9279988" y="2504046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1D3727D4-763B-4752-BF55-9B5B79ABD8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13" t="-2313" r="-22597" b="2313"/>
          <a:stretch/>
        </p:blipFill>
        <p:spPr>
          <a:xfrm>
            <a:off x="6194749" y="-57172"/>
            <a:ext cx="9861475" cy="6858000"/>
          </a:xfrm>
          <a:prstGeom prst="rect">
            <a:avLst/>
          </a:prstGeom>
        </p:spPr>
      </p:pic>
      <p:sp>
        <p:nvSpPr>
          <p:cNvPr id="21" name="Elipse 20">
            <a:extLst>
              <a:ext uri="{FF2B5EF4-FFF2-40B4-BE49-F238E27FC236}">
                <a16:creationId xmlns:a16="http://schemas.microsoft.com/office/drawing/2014/main" id="{145DFA8C-33DC-44EA-A74D-ADDE9024ADB8}"/>
              </a:ext>
            </a:extLst>
          </p:cNvPr>
          <p:cNvSpPr/>
          <p:nvPr/>
        </p:nvSpPr>
        <p:spPr>
          <a:xfrm>
            <a:off x="10367019" y="2498461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C75815F2-E55D-4BBC-B0CF-6D2149042DA9}"/>
              </a:ext>
            </a:extLst>
          </p:cNvPr>
          <p:cNvSpPr/>
          <p:nvPr/>
        </p:nvSpPr>
        <p:spPr>
          <a:xfrm>
            <a:off x="14194302" y="2628311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12A994E8-140F-489F-B777-C05942D1230B}"/>
              </a:ext>
            </a:extLst>
          </p:cNvPr>
          <p:cNvSpPr/>
          <p:nvPr/>
        </p:nvSpPr>
        <p:spPr>
          <a:xfrm>
            <a:off x="8381429" y="2562388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01D4FB14-1910-4772-A599-A7BFADFAFEAF}"/>
              </a:ext>
            </a:extLst>
          </p:cNvPr>
          <p:cNvSpPr/>
          <p:nvPr/>
        </p:nvSpPr>
        <p:spPr>
          <a:xfrm>
            <a:off x="6284472" y="2572312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5707477-91C3-4BA2-B417-49D994390F56}"/>
              </a:ext>
            </a:extLst>
          </p:cNvPr>
          <p:cNvSpPr/>
          <p:nvPr/>
        </p:nvSpPr>
        <p:spPr>
          <a:xfrm>
            <a:off x="325742" y="4431323"/>
            <a:ext cx="11771603" cy="144500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EE13CA79-B2DD-4368-B49A-B42C9369B97B}"/>
              </a:ext>
            </a:extLst>
          </p:cNvPr>
          <p:cNvSpPr/>
          <p:nvPr/>
        </p:nvSpPr>
        <p:spPr>
          <a:xfrm>
            <a:off x="-321596" y="-153577"/>
            <a:ext cx="13277941" cy="1707242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371BD2EC-547C-405C-A1F4-E5E5074E193B}"/>
              </a:ext>
            </a:extLst>
          </p:cNvPr>
          <p:cNvSpPr/>
          <p:nvPr/>
        </p:nvSpPr>
        <p:spPr>
          <a:xfrm>
            <a:off x="-92781" y="5908057"/>
            <a:ext cx="13049126" cy="144500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F9D6A00-4EBC-450C-A7B7-77226E46B4EA}"/>
              </a:ext>
            </a:extLst>
          </p:cNvPr>
          <p:cNvSpPr txBox="1"/>
          <p:nvPr/>
        </p:nvSpPr>
        <p:spPr>
          <a:xfrm>
            <a:off x="389780" y="848905"/>
            <a:ext cx="31230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rgbClr val="3FB883"/>
                </a:solidFill>
              </a:rPr>
              <a:t>EQUIPE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FE9916A-69A5-409B-9400-C4E6479132BB}"/>
              </a:ext>
            </a:extLst>
          </p:cNvPr>
          <p:cNvSpPr txBox="1"/>
          <p:nvPr/>
        </p:nvSpPr>
        <p:spPr>
          <a:xfrm>
            <a:off x="296878" y="4424674"/>
            <a:ext cx="215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Alex Celestino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245A5C8-5030-4C22-B0B6-C4CE7300E9A1}"/>
              </a:ext>
            </a:extLst>
          </p:cNvPr>
          <p:cNvSpPr txBox="1"/>
          <p:nvPr/>
        </p:nvSpPr>
        <p:spPr>
          <a:xfrm>
            <a:off x="2152754" y="4431323"/>
            <a:ext cx="2406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Carlos Guilherme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7087116-9D06-47C2-B662-6E839D4B106C}"/>
              </a:ext>
            </a:extLst>
          </p:cNvPr>
          <p:cNvSpPr txBox="1"/>
          <p:nvPr/>
        </p:nvSpPr>
        <p:spPr>
          <a:xfrm>
            <a:off x="4353580" y="4471985"/>
            <a:ext cx="1678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Ester Paixão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8779CCC4-188C-458D-8B2C-8D0F46F8D019}"/>
              </a:ext>
            </a:extLst>
          </p:cNvPr>
          <p:cNvSpPr txBox="1"/>
          <p:nvPr/>
        </p:nvSpPr>
        <p:spPr>
          <a:xfrm>
            <a:off x="6089977" y="4479741"/>
            <a:ext cx="2484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  Fernando Caraça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D97271D6-FF01-46D3-8208-C5308A4FEDD8}"/>
              </a:ext>
            </a:extLst>
          </p:cNvPr>
          <p:cNvSpPr txBox="1"/>
          <p:nvPr/>
        </p:nvSpPr>
        <p:spPr>
          <a:xfrm>
            <a:off x="8329206" y="4505312"/>
            <a:ext cx="2235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Gustavo Martins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7C687F3F-78CD-4BD2-94E3-FCCD42C3615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4" name="Triângulo isósceles 33">
            <a:extLst>
              <a:ext uri="{FF2B5EF4-FFF2-40B4-BE49-F238E27FC236}">
                <a16:creationId xmlns:a16="http://schemas.microsoft.com/office/drawing/2014/main" id="{5DDDB5DD-7D2A-424A-B4B6-CE0B0ADBBD83}"/>
              </a:ext>
            </a:extLst>
          </p:cNvPr>
          <p:cNvSpPr/>
          <p:nvPr/>
        </p:nvSpPr>
        <p:spPr>
          <a:xfrm rot="17700895">
            <a:off x="11821863" y="53011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Triângulo isósceles 34">
            <a:extLst>
              <a:ext uri="{FF2B5EF4-FFF2-40B4-BE49-F238E27FC236}">
                <a16:creationId xmlns:a16="http://schemas.microsoft.com/office/drawing/2014/main" id="{3DA49374-043C-413D-8CC7-5C51586400A8}"/>
              </a:ext>
            </a:extLst>
          </p:cNvPr>
          <p:cNvSpPr/>
          <p:nvPr/>
        </p:nvSpPr>
        <p:spPr>
          <a:xfrm rot="5225746">
            <a:off x="2683219" y="62204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Homem em frente a espelho com celular na mão&#10;&#10;Descrição gerada automaticamente">
            <a:extLst>
              <a:ext uri="{FF2B5EF4-FFF2-40B4-BE49-F238E27FC236}">
                <a16:creationId xmlns:a16="http://schemas.microsoft.com/office/drawing/2014/main" id="{5CA7BD31-5E8C-4D64-AFBD-BFD2688F5D8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14" y="2344547"/>
            <a:ext cx="1748875" cy="178329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Imagem 18" descr="Uma imagem contendo pessoa, homem, comendo, edifício&#10;&#10;Descrição gerada automaticamente">
            <a:extLst>
              <a:ext uri="{FF2B5EF4-FFF2-40B4-BE49-F238E27FC236}">
                <a16:creationId xmlns:a16="http://schemas.microsoft.com/office/drawing/2014/main" id="{E8AAF339-207D-49A6-9C69-F4B7BA99001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881" y="2408310"/>
            <a:ext cx="1739488" cy="180710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6" name="Imagem 35" descr="Homem de camisa branca sorrindo&#10;&#10;Descrição gerada automaticamente">
            <a:extLst>
              <a:ext uri="{FF2B5EF4-FFF2-40B4-BE49-F238E27FC236}">
                <a16:creationId xmlns:a16="http://schemas.microsoft.com/office/drawing/2014/main" id="{EC232881-3B3B-45BC-8A1F-6C28CD54A6D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855" y="2415620"/>
            <a:ext cx="1754924" cy="178891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8" name="Imagem 37" descr="Uma imagem contendo pessoa, homem, frente, jovem&#10;&#10;Descrição gerada automaticamente">
            <a:extLst>
              <a:ext uri="{FF2B5EF4-FFF2-40B4-BE49-F238E27FC236}">
                <a16:creationId xmlns:a16="http://schemas.microsoft.com/office/drawing/2014/main" id="{A8FB6DF0-803A-4014-8250-770CC4CA43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601" y="2386662"/>
            <a:ext cx="1827025" cy="182702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Imagem 5" descr="Uma imagem contendo homem, frente, monitor, ônibus&#10;&#10;Descrição gerada automaticamente">
            <a:extLst>
              <a:ext uri="{FF2B5EF4-FFF2-40B4-BE49-F238E27FC236}">
                <a16:creationId xmlns:a16="http://schemas.microsoft.com/office/drawing/2014/main" id="{55A83DC7-420C-44C4-9E37-A6BACB98E82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95" b="28471"/>
          <a:stretch/>
        </p:blipFill>
        <p:spPr>
          <a:xfrm>
            <a:off x="2239085" y="2345092"/>
            <a:ext cx="1827605" cy="174887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EDDBF1CD-D5D2-4C82-9F50-49165E5C84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0F49DB2E-6A9E-43EE-8D9E-CB0DC69BD5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AutoShape 6">
            <a:extLst>
              <a:ext uri="{FF2B5EF4-FFF2-40B4-BE49-F238E27FC236}">
                <a16:creationId xmlns:a16="http://schemas.microsoft.com/office/drawing/2014/main" id="{5979073A-F00C-48D9-806F-471E185B3B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0" name="AutoShape 8">
            <a:extLst>
              <a:ext uri="{FF2B5EF4-FFF2-40B4-BE49-F238E27FC236}">
                <a16:creationId xmlns:a16="http://schemas.microsoft.com/office/drawing/2014/main" id="{677D20FD-6DD7-427F-800E-40922C11FC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485642" y="678243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9" name="Imagem 38" descr="Mulher vestida de preto sorrindo posando para foto&#10;&#10;Descrição gerada automaticamente">
            <a:extLst>
              <a:ext uri="{FF2B5EF4-FFF2-40B4-BE49-F238E27FC236}">
                <a16:creationId xmlns:a16="http://schemas.microsoft.com/office/drawing/2014/main" id="{31019587-1603-4AF5-B1E2-2E32DF9D11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758" y="2344547"/>
            <a:ext cx="1798935" cy="179893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0" name="Imagem 39" descr="Uma imagem contendo desenho&#10;&#10;Descrição gerada automaticamente">
            <a:extLst>
              <a:ext uri="{FF2B5EF4-FFF2-40B4-BE49-F238E27FC236}">
                <a16:creationId xmlns:a16="http://schemas.microsoft.com/office/drawing/2014/main" id="{768576B2-2B1F-4367-A9B4-1D77933952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588" y="4795600"/>
            <a:ext cx="2039359" cy="926981"/>
          </a:xfrm>
          <a:prstGeom prst="rect">
            <a:avLst/>
          </a:prstGeom>
        </p:spPr>
      </p:pic>
      <p:pic>
        <p:nvPicPr>
          <p:cNvPr id="41" name="Imagem 40" descr="Uma imagem contendo desenho&#10;&#10;Descrição gerada automaticamente">
            <a:extLst>
              <a:ext uri="{FF2B5EF4-FFF2-40B4-BE49-F238E27FC236}">
                <a16:creationId xmlns:a16="http://schemas.microsoft.com/office/drawing/2014/main" id="{C0ADD46B-A08E-479D-9775-337785C0D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834" y="4802793"/>
            <a:ext cx="2039359" cy="926981"/>
          </a:xfrm>
          <a:prstGeom prst="rect">
            <a:avLst/>
          </a:prstGeom>
        </p:spPr>
      </p:pic>
      <p:pic>
        <p:nvPicPr>
          <p:cNvPr id="42" name="Imagem 41" descr="Uma imagem contendo desenho&#10;&#10;Descrição gerada automaticamente">
            <a:extLst>
              <a:ext uri="{FF2B5EF4-FFF2-40B4-BE49-F238E27FC236}">
                <a16:creationId xmlns:a16="http://schemas.microsoft.com/office/drawing/2014/main" id="{2A177720-2282-4AB3-8462-7FE4F6C0AA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41" y="4689000"/>
            <a:ext cx="2039359" cy="926981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110A1FDA-BF1F-444A-B9D8-6B088AFA06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94" y="4879851"/>
            <a:ext cx="1440848" cy="810477"/>
          </a:xfrm>
          <a:prstGeom prst="rect">
            <a:avLst/>
          </a:prstGeom>
        </p:spPr>
      </p:pic>
      <p:pic>
        <p:nvPicPr>
          <p:cNvPr id="44" name="Imagem 43" descr="Uma imagem contendo desenho&#10;&#10;Descrição gerada automaticamente">
            <a:extLst>
              <a:ext uri="{FF2B5EF4-FFF2-40B4-BE49-F238E27FC236}">
                <a16:creationId xmlns:a16="http://schemas.microsoft.com/office/drawing/2014/main" id="{81E6A7E6-7F91-4233-B18C-B259BC81A3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1742" y1="43964" x2="41742" y2="43964"/>
                        <a14:foregroundMark x1="42674" y1="41731" x2="42674" y2="41731"/>
                        <a14:foregroundMark x1="43366" y1="49756" x2="43366" y2="42568"/>
                        <a14:foregroundMark x1="51002" y1="41172" x2="55079" y2="39288"/>
                        <a14:foregroundMark x1="63822" y1="39009" x2="63407" y2="58548"/>
                        <a14:foregroundMark x1="71458" y1="38451" x2="72668" y2="52617"/>
                        <a14:foregroundMark x1="72668" y1="52617" x2="75432" y2="62317"/>
                        <a14:foregroundMark x1="75432" y1="62317" x2="78023" y2="44801"/>
                        <a14:foregroundMark x1="85245" y1="60712" x2="87699" y2="58548"/>
                        <a14:foregroundMark x1="87975" y1="56874" x2="88252" y2="533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931" y="4863158"/>
            <a:ext cx="1616118" cy="800240"/>
          </a:xfrm>
          <a:prstGeom prst="rect">
            <a:avLst/>
          </a:prstGeom>
        </p:spPr>
      </p:pic>
      <p:pic>
        <p:nvPicPr>
          <p:cNvPr id="45" name="Picture 8" descr="Resultado de imagem para linxs png">
            <a:extLst>
              <a:ext uri="{FF2B5EF4-FFF2-40B4-BE49-F238E27FC236}">
                <a16:creationId xmlns:a16="http://schemas.microsoft.com/office/drawing/2014/main" id="{4E231F82-D8A6-44F7-A074-9685BDC0F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8721" b="96512" l="685" r="95890">
                        <a14:foregroundMark x1="685" y1="70349" x2="685" y2="70349"/>
                        <a14:foregroundMark x1="5137" y1="96512" x2="5137" y2="96512"/>
                        <a14:foregroundMark x1="17808" y1="91860" x2="17808" y2="91860"/>
                        <a14:foregroundMark x1="17123" y1="58721" x2="17123" y2="58721"/>
                        <a14:foregroundMark x1="26370" y1="71512" x2="26370" y2="71512"/>
                        <a14:foregroundMark x1="55479" y1="81977" x2="55479" y2="81977"/>
                        <a14:foregroundMark x1="90411" y1="9302" x2="90411" y2="9302"/>
                        <a14:foregroundMark x1="92466" y1="53488" x2="92466" y2="53488"/>
                        <a14:foregroundMark x1="95890" y1="54651" x2="95890" y2="54651"/>
                        <a14:foregroundMark x1="53082" y1="77326" x2="53082" y2="77326"/>
                        <a14:foregroundMark x1="56164" y1="77907" x2="56164" y2="77907"/>
                        <a14:foregroundMark x1="57192" y1="87791" x2="57192" y2="87791"/>
                        <a14:foregroundMark x1="31164" y1="68023" x2="31164" y2="68023"/>
                        <a14:foregroundMark x1="40411" y1="75581" x2="40411" y2="755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102" y="4786455"/>
            <a:ext cx="1129406" cy="66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0EB3F3ED-FFFB-4F12-AB04-E41A1BBF9885}"/>
              </a:ext>
            </a:extLst>
          </p:cNvPr>
          <p:cNvSpPr txBox="1"/>
          <p:nvPr/>
        </p:nvSpPr>
        <p:spPr>
          <a:xfrm>
            <a:off x="10436367" y="4488945"/>
            <a:ext cx="2235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Vitor Leonardo</a:t>
            </a:r>
          </a:p>
        </p:txBody>
      </p:sp>
    </p:spTree>
    <p:extLst>
      <p:ext uri="{BB962C8B-B14F-4D97-AF65-F5344CB8AC3E}">
        <p14:creationId xmlns:p14="http://schemas.microsoft.com/office/powerpoint/2010/main" val="2212187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DIAGRAMA DE SEQUÊNCIA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E2191D9-3AF9-4F3A-A69F-407C3A0F11C3}"/>
              </a:ext>
            </a:extLst>
          </p:cNvPr>
          <p:cNvSpPr txBox="1"/>
          <p:nvPr/>
        </p:nvSpPr>
        <p:spPr>
          <a:xfrm>
            <a:off x="4492230" y="4053569"/>
            <a:ext cx="8486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/>
              <a:t>IF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4D78F35-E705-43DE-AA71-20F85A32B4AC}"/>
              </a:ext>
            </a:extLst>
          </p:cNvPr>
          <p:cNvSpPr txBox="1"/>
          <p:nvPr/>
        </p:nvSpPr>
        <p:spPr>
          <a:xfrm>
            <a:off x="4492229" y="4772545"/>
            <a:ext cx="8486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/>
              <a:t>ELSE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2A2710B-7730-4B21-AC86-5D0D343A65F3}"/>
              </a:ext>
            </a:extLst>
          </p:cNvPr>
          <p:cNvSpPr txBox="1"/>
          <p:nvPr/>
        </p:nvSpPr>
        <p:spPr>
          <a:xfrm>
            <a:off x="5999117" y="5082970"/>
            <a:ext cx="927463" cy="2462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BR" sz="1000" dirty="0" err="1">
                <a:solidFill>
                  <a:srgbClr val="212121"/>
                </a:solidFill>
              </a:rPr>
              <a:t>enviarNotif</a:t>
            </a:r>
            <a:r>
              <a:rPr lang="pt-BR" sz="1000" dirty="0">
                <a:solidFill>
                  <a:srgbClr val="212121"/>
                </a:solidFill>
              </a:rPr>
              <a:t>() :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F89BDB2-1FC3-45B7-A96B-681BB50C9276}"/>
              </a:ext>
            </a:extLst>
          </p:cNvPr>
          <p:cNvSpPr txBox="1"/>
          <p:nvPr/>
        </p:nvSpPr>
        <p:spPr>
          <a:xfrm>
            <a:off x="4796872" y="4121367"/>
            <a:ext cx="314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err="1">
                <a:solidFill>
                  <a:srgbClr val="212121"/>
                </a:solidFill>
              </a:rPr>
              <a:t>if</a:t>
            </a:r>
            <a:endParaRPr lang="pt-BR" sz="1000" dirty="0">
              <a:solidFill>
                <a:srgbClr val="212121"/>
              </a:solidFill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4D9B814-084C-45D7-A649-C6187A9737F5}"/>
              </a:ext>
            </a:extLst>
          </p:cNvPr>
          <p:cNvSpPr txBox="1"/>
          <p:nvPr/>
        </p:nvSpPr>
        <p:spPr>
          <a:xfrm>
            <a:off x="4752936" y="4821502"/>
            <a:ext cx="516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err="1">
                <a:solidFill>
                  <a:srgbClr val="212121"/>
                </a:solidFill>
              </a:rPr>
              <a:t>else</a:t>
            </a:r>
            <a:endParaRPr lang="pt-BR" sz="1000" dirty="0">
              <a:solidFill>
                <a:srgbClr val="21212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6260307" y="2945605"/>
            <a:ext cx="945356" cy="1000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60896D01-497F-47F8-B52A-0EF9FCDF74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22" t="31012" r="37951" b="65629"/>
          <a:stretch/>
        </p:blipFill>
        <p:spPr>
          <a:xfrm>
            <a:off x="6279525" y="2891425"/>
            <a:ext cx="647055" cy="173243"/>
          </a:xfrm>
          <a:prstGeom prst="rect">
            <a:avLst/>
          </a:prstGeom>
        </p:spPr>
      </p:pic>
      <p:pic>
        <p:nvPicPr>
          <p:cNvPr id="21" name="Imagem 20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60896D01-497F-47F8-B52A-0EF9FCDF74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51" t="30966" r="34696" b="65675"/>
          <a:stretch/>
        </p:blipFill>
        <p:spPr>
          <a:xfrm>
            <a:off x="6932815" y="2886660"/>
            <a:ext cx="45719" cy="173243"/>
          </a:xfrm>
          <a:prstGeom prst="rect">
            <a:avLst/>
          </a:prstGeom>
        </p:spPr>
      </p:pic>
      <p:cxnSp>
        <p:nvCxnSpPr>
          <p:cNvPr id="22" name="Conector reto 21"/>
          <p:cNvCxnSpPr/>
          <p:nvPr/>
        </p:nvCxnSpPr>
        <p:spPr>
          <a:xfrm flipH="1">
            <a:off x="6926580" y="2845594"/>
            <a:ext cx="19218" cy="2000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Imagem 1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DA6FC741-6875-4A32-A190-46B92241C0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681" y="1152939"/>
            <a:ext cx="8717224" cy="544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283242" y="3156537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Mockup</a:t>
            </a:r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 de Telas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379304" y="4093786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337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2921C5F1-07CF-4F3E-9DE9-7C445A6DB7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5026" y="1824057"/>
            <a:ext cx="1541947" cy="154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37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MOCKUP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 descr="Uma imagem contendo screenshot&#10;&#10;Descrição gerada automaticamente">
            <a:extLst>
              <a:ext uri="{FF2B5EF4-FFF2-40B4-BE49-F238E27FC236}">
                <a16:creationId xmlns:a16="http://schemas.microsoft.com/office/drawing/2014/main" id="{8A810791-1B6F-4C05-9FB6-0FA4B2301C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02" y="1287308"/>
            <a:ext cx="5089129" cy="4283383"/>
          </a:xfrm>
          <a:prstGeom prst="rect">
            <a:avLst/>
          </a:prstGeom>
        </p:spPr>
      </p:pic>
      <p:pic>
        <p:nvPicPr>
          <p:cNvPr id="21" name="Imagem 20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81F101B7-7556-4BF2-B59A-DEBF97DF64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376" y="1701028"/>
            <a:ext cx="5236684" cy="4283383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9BBB65A0-CF44-4A20-989B-0FBC5219BFE0}"/>
              </a:ext>
            </a:extLst>
          </p:cNvPr>
          <p:cNvSpPr/>
          <p:nvPr/>
        </p:nvSpPr>
        <p:spPr>
          <a:xfrm>
            <a:off x="6040911" y="1701028"/>
            <a:ext cx="165067" cy="4283382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06B5B75D-03DC-4408-A90C-C48403F09DFE}"/>
              </a:ext>
            </a:extLst>
          </p:cNvPr>
          <p:cNvSpPr/>
          <p:nvPr/>
        </p:nvSpPr>
        <p:spPr>
          <a:xfrm>
            <a:off x="11280761" y="1701028"/>
            <a:ext cx="165067" cy="4283382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FE7A0A38-8E14-4118-AB90-2B371504E0FF}"/>
              </a:ext>
            </a:extLst>
          </p:cNvPr>
          <p:cNvSpPr/>
          <p:nvPr/>
        </p:nvSpPr>
        <p:spPr>
          <a:xfrm rot="16200000">
            <a:off x="8663149" y="3220606"/>
            <a:ext cx="171427" cy="5393930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BB5F2897-5782-43A6-801F-BB44AAE94C93}"/>
              </a:ext>
            </a:extLst>
          </p:cNvPr>
          <p:cNvSpPr/>
          <p:nvPr/>
        </p:nvSpPr>
        <p:spPr>
          <a:xfrm>
            <a:off x="5696467" y="1288331"/>
            <a:ext cx="165067" cy="4282360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1A292B4F-A511-4EEE-B1C6-5ABC1895D9A2}"/>
              </a:ext>
            </a:extLst>
          </p:cNvPr>
          <p:cNvSpPr/>
          <p:nvPr/>
        </p:nvSpPr>
        <p:spPr>
          <a:xfrm rot="16200000">
            <a:off x="3148510" y="2955056"/>
            <a:ext cx="214019" cy="5212032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5961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MOCKUP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 descr="Tela de jogo de vídeo game&#10;&#10;Descrição gerada automaticamente">
            <a:extLst>
              <a:ext uri="{FF2B5EF4-FFF2-40B4-BE49-F238E27FC236}">
                <a16:creationId xmlns:a16="http://schemas.microsoft.com/office/drawing/2014/main" id="{5995CD4A-46B3-4747-BB60-E36410D284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84" y="1287308"/>
            <a:ext cx="5201973" cy="4380774"/>
          </a:xfrm>
          <a:prstGeom prst="rect">
            <a:avLst/>
          </a:prstGeom>
        </p:spPr>
      </p:pic>
      <p:pic>
        <p:nvPicPr>
          <p:cNvPr id="13" name="Imagem 12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07BF37EF-90BA-409A-A723-F14B8FDD18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36790"/>
            <a:ext cx="5203467" cy="4336557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3F5CC19C-BAA5-465A-8405-DC9B870CB4EC}"/>
              </a:ext>
            </a:extLst>
          </p:cNvPr>
          <p:cNvSpPr/>
          <p:nvPr/>
        </p:nvSpPr>
        <p:spPr>
          <a:xfrm>
            <a:off x="11255473" y="1536791"/>
            <a:ext cx="148082" cy="4336556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514DD9F-BFF2-41CD-ABBD-08407EA7EFBC}"/>
              </a:ext>
            </a:extLst>
          </p:cNvPr>
          <p:cNvSpPr/>
          <p:nvPr/>
        </p:nvSpPr>
        <p:spPr>
          <a:xfrm rot="16200000">
            <a:off x="8686830" y="3256013"/>
            <a:ext cx="125895" cy="5307555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21C99C1C-AE91-4206-902E-356E921BA820}"/>
              </a:ext>
            </a:extLst>
          </p:cNvPr>
          <p:cNvSpPr/>
          <p:nvPr/>
        </p:nvSpPr>
        <p:spPr>
          <a:xfrm rot="16200000">
            <a:off x="3146500" y="3090748"/>
            <a:ext cx="82004" cy="5072661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0847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MOCKUP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 descr="Tela de celular&#10;&#10;Descrição gerada automaticamente">
            <a:extLst>
              <a:ext uri="{FF2B5EF4-FFF2-40B4-BE49-F238E27FC236}">
                <a16:creationId xmlns:a16="http://schemas.microsoft.com/office/drawing/2014/main" id="{3AF845B7-D055-4CEB-9D95-E8A7DB6DC7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84" y="1304432"/>
            <a:ext cx="5201038" cy="4266259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C0EEB465-024C-4660-ACEF-CD330C6433F0}"/>
              </a:ext>
            </a:extLst>
          </p:cNvPr>
          <p:cNvSpPr/>
          <p:nvPr/>
        </p:nvSpPr>
        <p:spPr>
          <a:xfrm>
            <a:off x="5717478" y="1304432"/>
            <a:ext cx="152770" cy="4249136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F927B5F-6426-46A8-B5EA-B27068B6138F}"/>
              </a:ext>
            </a:extLst>
          </p:cNvPr>
          <p:cNvSpPr/>
          <p:nvPr/>
        </p:nvSpPr>
        <p:spPr>
          <a:xfrm rot="16200000">
            <a:off x="3155879" y="3038067"/>
            <a:ext cx="204474" cy="5224264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594A542F-7E7C-4DF3-902C-FB4D5CE28A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720" y="1536788"/>
            <a:ext cx="5307555" cy="4435949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E3336B52-5A80-4EAE-8B96-52FF84BEA37C}"/>
              </a:ext>
            </a:extLst>
          </p:cNvPr>
          <p:cNvSpPr/>
          <p:nvPr/>
        </p:nvSpPr>
        <p:spPr>
          <a:xfrm>
            <a:off x="11194473" y="1536788"/>
            <a:ext cx="262199" cy="4435949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363BD112-E504-46CA-9BFC-0B5CA0F43436}"/>
              </a:ext>
            </a:extLst>
          </p:cNvPr>
          <p:cNvSpPr/>
          <p:nvPr/>
        </p:nvSpPr>
        <p:spPr>
          <a:xfrm>
            <a:off x="6093720" y="5859432"/>
            <a:ext cx="5356287" cy="113305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87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225264" y="3340133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Inovação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321326" y="4277382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135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2BB3A5EF-C7CE-4B40-9653-B9B75881445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03635" y="2011603"/>
            <a:ext cx="1328530" cy="132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92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87CCE308-96FB-43D9-95F1-96D15BFA3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166FD13-39DF-4568-9B93-613D13511A02}"/>
              </a:ext>
            </a:extLst>
          </p:cNvPr>
          <p:cNvSpPr/>
          <p:nvPr/>
        </p:nvSpPr>
        <p:spPr>
          <a:xfrm>
            <a:off x="2345635" y="2676939"/>
            <a:ext cx="7368208" cy="2981739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42F3377-56F2-4241-9A64-5972F96F4F23}"/>
              </a:ext>
            </a:extLst>
          </p:cNvPr>
          <p:cNvSpPr/>
          <p:nvPr/>
        </p:nvSpPr>
        <p:spPr>
          <a:xfrm>
            <a:off x="9621078" y="161254"/>
            <a:ext cx="2570922" cy="1177216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CAF6A401-6799-465F-B4C0-B0FE693DC003}"/>
              </a:ext>
            </a:extLst>
          </p:cNvPr>
          <p:cNvSpPr/>
          <p:nvPr/>
        </p:nvSpPr>
        <p:spPr>
          <a:xfrm>
            <a:off x="4576628" y="1791544"/>
            <a:ext cx="3518452" cy="804096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3FD9A692-2BCE-45DA-8F2B-0DBB4AA23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71" y="2111265"/>
            <a:ext cx="4684094" cy="2635470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EEB38184-A34C-49C9-A808-A10F472EBF29}"/>
              </a:ext>
            </a:extLst>
          </p:cNvPr>
          <p:cNvSpPr txBox="1"/>
          <p:nvPr/>
        </p:nvSpPr>
        <p:spPr>
          <a:xfrm>
            <a:off x="5582692" y="755261"/>
            <a:ext cx="7485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Avenir Next LT Pro" panose="020B0504020202020204" pitchFamily="34" charset="0"/>
              </a:rPr>
              <a:t>Power BI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9198894-A0BF-4E38-8A7C-2C06E38E2A67}"/>
              </a:ext>
            </a:extLst>
          </p:cNvPr>
          <p:cNvSpPr txBox="1"/>
          <p:nvPr/>
        </p:nvSpPr>
        <p:spPr>
          <a:xfrm>
            <a:off x="6681519" y="1379017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Abadi" panose="020B0604020104020204" pitchFamily="34" charset="0"/>
              </a:rPr>
              <a:t>Business </a:t>
            </a:r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Intelligence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27" name="Gráfico 26">
            <a:extLst>
              <a:ext uri="{FF2B5EF4-FFF2-40B4-BE49-F238E27FC236}">
                <a16:creationId xmlns:a16="http://schemas.microsoft.com/office/drawing/2014/main" id="{5782EFD4-3EDA-4E2B-9DB1-FF844CD30E5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05747" y="2246600"/>
            <a:ext cx="448916" cy="448916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7C51B9BF-F011-4611-9873-119B8EE26A23}"/>
              </a:ext>
            </a:extLst>
          </p:cNvPr>
          <p:cNvSpPr txBox="1"/>
          <p:nvPr/>
        </p:nvSpPr>
        <p:spPr>
          <a:xfrm>
            <a:off x="7651132" y="2680550"/>
            <a:ext cx="2186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Análise de negócios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C3A6099-91C3-4133-A31D-36F2BE9289A8}"/>
              </a:ext>
            </a:extLst>
          </p:cNvPr>
          <p:cNvSpPr txBox="1"/>
          <p:nvPr/>
        </p:nvSpPr>
        <p:spPr>
          <a:xfrm>
            <a:off x="7805747" y="3121757"/>
            <a:ext cx="3290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Tranformar</a:t>
            </a:r>
            <a:r>
              <a:rPr lang="pt-BR" dirty="0">
                <a:solidFill>
                  <a:schemeClr val="bg1"/>
                </a:solidFill>
              </a:rPr>
              <a:t> dados múltiplos “</a:t>
            </a:r>
            <a:r>
              <a:rPr lang="pt-BR" dirty="0" err="1">
                <a:solidFill>
                  <a:schemeClr val="bg1"/>
                </a:solidFill>
              </a:rPr>
              <a:t>Analytics</a:t>
            </a:r>
            <a:r>
              <a:rPr lang="pt-BR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65659523-7DF7-444A-9DBE-B503199F1A49}"/>
              </a:ext>
            </a:extLst>
          </p:cNvPr>
          <p:cNvSpPr txBox="1"/>
          <p:nvPr/>
        </p:nvSpPr>
        <p:spPr>
          <a:xfrm>
            <a:off x="7805747" y="3857938"/>
            <a:ext cx="3290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Fornecer visualizações interativas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CE5808CB-9674-4F61-BAE6-33566912FF02}"/>
              </a:ext>
            </a:extLst>
          </p:cNvPr>
          <p:cNvSpPr txBox="1"/>
          <p:nvPr/>
        </p:nvSpPr>
        <p:spPr>
          <a:xfrm>
            <a:off x="7785868" y="4606922"/>
            <a:ext cx="3290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Interface de simples </a:t>
            </a:r>
            <a:r>
              <a:rPr lang="pt-BR" dirty="0" err="1">
                <a:solidFill>
                  <a:schemeClr val="bg1"/>
                </a:solidFill>
              </a:rPr>
              <a:t>vizualização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222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87CCE308-96FB-43D9-95F1-96D15BFA3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166FD13-39DF-4568-9B93-613D13511A02}"/>
              </a:ext>
            </a:extLst>
          </p:cNvPr>
          <p:cNvSpPr/>
          <p:nvPr/>
        </p:nvSpPr>
        <p:spPr>
          <a:xfrm>
            <a:off x="2345635" y="2676939"/>
            <a:ext cx="7368208" cy="2981739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42F3377-56F2-4241-9A64-5972F96F4F23}"/>
              </a:ext>
            </a:extLst>
          </p:cNvPr>
          <p:cNvSpPr/>
          <p:nvPr/>
        </p:nvSpPr>
        <p:spPr>
          <a:xfrm>
            <a:off x="9621078" y="161254"/>
            <a:ext cx="2570922" cy="1177216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CAF6A401-6799-465F-B4C0-B0FE693DC003}"/>
              </a:ext>
            </a:extLst>
          </p:cNvPr>
          <p:cNvSpPr/>
          <p:nvPr/>
        </p:nvSpPr>
        <p:spPr>
          <a:xfrm>
            <a:off x="4576628" y="1791544"/>
            <a:ext cx="3518452" cy="804096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Tela de jogo de vídeo game&#10;&#10;Descrição gerada automaticamente">
            <a:extLst>
              <a:ext uri="{FF2B5EF4-FFF2-40B4-BE49-F238E27FC236}">
                <a16:creationId xmlns:a16="http://schemas.microsoft.com/office/drawing/2014/main" id="{05F470B7-82DC-4C60-9BFF-DADD2570DE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338" y="1199322"/>
            <a:ext cx="9251587" cy="5206090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AC0F8DBB-039D-410F-A19A-AAFEAF326853}"/>
              </a:ext>
            </a:extLst>
          </p:cNvPr>
          <p:cNvSpPr txBox="1"/>
          <p:nvPr/>
        </p:nvSpPr>
        <p:spPr>
          <a:xfrm>
            <a:off x="-1389272" y="326345"/>
            <a:ext cx="7485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Avenir Next LT Pro" panose="020B0504020202020204" pitchFamily="34" charset="0"/>
              </a:rPr>
              <a:t>Exemplo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B8B5740-ECAE-458A-81C1-8DFC6FA588D6}"/>
              </a:ext>
            </a:extLst>
          </p:cNvPr>
          <p:cNvSpPr/>
          <p:nvPr/>
        </p:nvSpPr>
        <p:spPr>
          <a:xfrm>
            <a:off x="9785287" y="1560834"/>
            <a:ext cx="441594" cy="141023"/>
          </a:xfrm>
          <a:prstGeom prst="rect">
            <a:avLst/>
          </a:prstGeom>
          <a:solidFill>
            <a:srgbClr val="1C2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dirty="0">
                <a:solidFill>
                  <a:srgbClr val="DF4842"/>
                </a:solidFill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16181956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87CCE308-96FB-43D9-95F1-96D15BFA3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166FD13-39DF-4568-9B93-613D13511A02}"/>
              </a:ext>
            </a:extLst>
          </p:cNvPr>
          <p:cNvSpPr/>
          <p:nvPr/>
        </p:nvSpPr>
        <p:spPr>
          <a:xfrm>
            <a:off x="2345635" y="2676939"/>
            <a:ext cx="7368208" cy="2981739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42F3377-56F2-4241-9A64-5972F96F4F23}"/>
              </a:ext>
            </a:extLst>
          </p:cNvPr>
          <p:cNvSpPr/>
          <p:nvPr/>
        </p:nvSpPr>
        <p:spPr>
          <a:xfrm>
            <a:off x="9621078" y="161254"/>
            <a:ext cx="2570922" cy="1177216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CAF6A401-6799-465F-B4C0-B0FE693DC003}"/>
              </a:ext>
            </a:extLst>
          </p:cNvPr>
          <p:cNvSpPr/>
          <p:nvPr/>
        </p:nvSpPr>
        <p:spPr>
          <a:xfrm>
            <a:off x="4576628" y="1791544"/>
            <a:ext cx="3518452" cy="804096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46F3C870-F3A3-4DAB-A682-2CE79E2D5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5AD95DF-72C0-4C24-8F52-90BBF6CE86D3}"/>
              </a:ext>
            </a:extLst>
          </p:cNvPr>
          <p:cNvSpPr/>
          <p:nvPr/>
        </p:nvSpPr>
        <p:spPr>
          <a:xfrm>
            <a:off x="479708" y="503583"/>
            <a:ext cx="4754901" cy="2623930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609F8837-B7D1-4A2E-8366-BCADEB5E904D}"/>
              </a:ext>
            </a:extLst>
          </p:cNvPr>
          <p:cNvSpPr/>
          <p:nvPr/>
        </p:nvSpPr>
        <p:spPr>
          <a:xfrm>
            <a:off x="7673008" y="1364975"/>
            <a:ext cx="2782956" cy="288096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Acessibilidade de acesso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EDCC048B-BD50-4662-8520-D605B0D53B54}"/>
              </a:ext>
            </a:extLst>
          </p:cNvPr>
          <p:cNvSpPr/>
          <p:nvPr/>
        </p:nvSpPr>
        <p:spPr>
          <a:xfrm>
            <a:off x="8975033" y="3778669"/>
            <a:ext cx="1742661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BC241631-A0D2-4317-A40F-A096BCD8FC1C}"/>
              </a:ext>
            </a:extLst>
          </p:cNvPr>
          <p:cNvSpPr/>
          <p:nvPr/>
        </p:nvSpPr>
        <p:spPr>
          <a:xfrm>
            <a:off x="8975032" y="4725298"/>
            <a:ext cx="1742661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CE1D6C36-5A00-4216-B1B4-EA532B5E5946}"/>
              </a:ext>
            </a:extLst>
          </p:cNvPr>
          <p:cNvSpPr/>
          <p:nvPr/>
        </p:nvSpPr>
        <p:spPr>
          <a:xfrm>
            <a:off x="8839264" y="5602525"/>
            <a:ext cx="1742661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B2582EF8-67E6-445D-BC25-3EFCAC242506}"/>
              </a:ext>
            </a:extLst>
          </p:cNvPr>
          <p:cNvSpPr/>
          <p:nvPr/>
        </p:nvSpPr>
        <p:spPr>
          <a:xfrm>
            <a:off x="10449339" y="420364"/>
            <a:ext cx="1742661" cy="709147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D8C3CABA-DB3A-467E-93D8-D330E908E0DF}"/>
              </a:ext>
            </a:extLst>
          </p:cNvPr>
          <p:cNvSpPr/>
          <p:nvPr/>
        </p:nvSpPr>
        <p:spPr>
          <a:xfrm>
            <a:off x="6824870" y="5342829"/>
            <a:ext cx="281478" cy="397148"/>
          </a:xfrm>
          <a:prstGeom prst="flowChartConnector">
            <a:avLst/>
          </a:prstGeom>
          <a:solidFill>
            <a:srgbClr val="43C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4</a:t>
            </a: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E82142CB-1A39-4DBC-940A-9EADF1AF7E7C}"/>
              </a:ext>
            </a:extLst>
          </p:cNvPr>
          <p:cNvSpPr/>
          <p:nvPr/>
        </p:nvSpPr>
        <p:spPr>
          <a:xfrm>
            <a:off x="8184871" y="3093769"/>
            <a:ext cx="2872413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Diversidade de fonte de dados</a:t>
            </a: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0DEBE7F7-8A5F-4F6A-91FD-1D53B41F89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21" y="1441454"/>
            <a:ext cx="2673590" cy="1504275"/>
          </a:xfrm>
          <a:prstGeom prst="rect">
            <a:avLst/>
          </a:prstGeom>
        </p:spPr>
      </p:pic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8F8A32B6-0183-48BA-B3B0-7EFB5E81BF8E}"/>
              </a:ext>
            </a:extLst>
          </p:cNvPr>
          <p:cNvSpPr/>
          <p:nvPr/>
        </p:nvSpPr>
        <p:spPr>
          <a:xfrm>
            <a:off x="8222971" y="4095309"/>
            <a:ext cx="2872413" cy="121822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Conexão com Cloud</a:t>
            </a: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6DDD7410-0E3F-4DB8-AE83-EEB0DE907803}"/>
              </a:ext>
            </a:extLst>
          </p:cNvPr>
          <p:cNvSpPr/>
          <p:nvPr/>
        </p:nvSpPr>
        <p:spPr>
          <a:xfrm>
            <a:off x="8203834" y="4976646"/>
            <a:ext cx="2872413" cy="97542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Conexão com Azure</a:t>
            </a: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EA3D4CF5-96DA-49C6-A28A-D4CFA1E87F2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277" y="6082859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81556854-550F-40A7-A5D7-1578BAA2FB82}"/>
              </a:ext>
            </a:extLst>
          </p:cNvPr>
          <p:cNvSpPr/>
          <p:nvPr/>
        </p:nvSpPr>
        <p:spPr>
          <a:xfrm>
            <a:off x="8964410" y="1075259"/>
            <a:ext cx="1742661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B0486AB4-5A14-4A55-9FAA-C45E117EBDF4}"/>
              </a:ext>
            </a:extLst>
          </p:cNvPr>
          <p:cNvSpPr/>
          <p:nvPr/>
        </p:nvSpPr>
        <p:spPr>
          <a:xfrm>
            <a:off x="9013132" y="2027981"/>
            <a:ext cx="1742661" cy="492750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Fluxograma: Conector 1">
            <a:extLst>
              <a:ext uri="{FF2B5EF4-FFF2-40B4-BE49-F238E27FC236}">
                <a16:creationId xmlns:a16="http://schemas.microsoft.com/office/drawing/2014/main" id="{0691FC46-AA83-4304-A0A4-AD3E9CD83BB7}"/>
              </a:ext>
            </a:extLst>
          </p:cNvPr>
          <p:cNvSpPr/>
          <p:nvPr/>
        </p:nvSpPr>
        <p:spPr>
          <a:xfrm>
            <a:off x="4790664" y="3487973"/>
            <a:ext cx="916050" cy="856099"/>
          </a:xfrm>
          <a:prstGeom prst="flowChartConnector">
            <a:avLst/>
          </a:prstGeom>
          <a:solidFill>
            <a:srgbClr val="4BC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9D5C12E5-46AA-42AF-B497-7320380AB4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75289" y="3550699"/>
            <a:ext cx="546800" cy="546800"/>
          </a:xfrm>
          <a:prstGeom prst="rect">
            <a:avLst/>
          </a:prstGeom>
        </p:spPr>
      </p:pic>
      <p:sp>
        <p:nvSpPr>
          <p:cNvPr id="5" name="Fluxograma: Conector 4">
            <a:extLst>
              <a:ext uri="{FF2B5EF4-FFF2-40B4-BE49-F238E27FC236}">
                <a16:creationId xmlns:a16="http://schemas.microsoft.com/office/drawing/2014/main" id="{6A6BD941-CEEC-4959-94FE-44C6AC0BAE6C}"/>
              </a:ext>
            </a:extLst>
          </p:cNvPr>
          <p:cNvSpPr/>
          <p:nvPr/>
        </p:nvSpPr>
        <p:spPr>
          <a:xfrm>
            <a:off x="7500730" y="2862470"/>
            <a:ext cx="344557" cy="265043"/>
          </a:xfrm>
          <a:prstGeom prst="flowChartConnector">
            <a:avLst/>
          </a:prstGeom>
          <a:solidFill>
            <a:srgbClr val="8DD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7" name="Fluxograma: Conector 6">
            <a:extLst>
              <a:ext uri="{FF2B5EF4-FFF2-40B4-BE49-F238E27FC236}">
                <a16:creationId xmlns:a16="http://schemas.microsoft.com/office/drawing/2014/main" id="{B7F5DD6D-786E-49F5-BEAA-8600B950A7AD}"/>
              </a:ext>
            </a:extLst>
          </p:cNvPr>
          <p:cNvSpPr/>
          <p:nvPr/>
        </p:nvSpPr>
        <p:spPr>
          <a:xfrm>
            <a:off x="7500730" y="4725298"/>
            <a:ext cx="344557" cy="265043"/>
          </a:xfrm>
          <a:prstGeom prst="flowChartConnector">
            <a:avLst/>
          </a:prstGeom>
          <a:solidFill>
            <a:srgbClr val="3191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664B6C1-AAA4-48C1-9394-185A4C046DEE}"/>
              </a:ext>
            </a:extLst>
          </p:cNvPr>
          <p:cNvSpPr/>
          <p:nvPr/>
        </p:nvSpPr>
        <p:spPr>
          <a:xfrm>
            <a:off x="8140143" y="2150518"/>
            <a:ext cx="2309196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Envio automático de e-mail</a:t>
            </a: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28AFC061-8975-421F-817E-FA9D6D41CC6C}"/>
              </a:ext>
            </a:extLst>
          </p:cNvPr>
          <p:cNvSpPr/>
          <p:nvPr/>
        </p:nvSpPr>
        <p:spPr>
          <a:xfrm>
            <a:off x="7088998" y="5833703"/>
            <a:ext cx="3360341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9F0EEAB3-2768-4442-ADC9-48A6D421C6D0}"/>
              </a:ext>
            </a:extLst>
          </p:cNvPr>
          <p:cNvCxnSpPr>
            <a:cxnSpLocks/>
          </p:cNvCxnSpPr>
          <p:nvPr/>
        </p:nvCxnSpPr>
        <p:spPr>
          <a:xfrm>
            <a:off x="6027160" y="4095309"/>
            <a:ext cx="1327729" cy="629989"/>
          </a:xfrm>
          <a:prstGeom prst="line">
            <a:avLst/>
          </a:prstGeom>
          <a:ln>
            <a:solidFill>
              <a:srgbClr val="C6CF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566C491B-0923-443A-9AB1-FA7EF9C19CA6}"/>
              </a:ext>
            </a:extLst>
          </p:cNvPr>
          <p:cNvSpPr/>
          <p:nvPr/>
        </p:nvSpPr>
        <p:spPr>
          <a:xfrm rot="2679396">
            <a:off x="5298499" y="5106486"/>
            <a:ext cx="2857945" cy="944460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10B3AC5E-C5B5-4D53-8A6A-36EB09C01188}"/>
              </a:ext>
            </a:extLst>
          </p:cNvPr>
          <p:cNvSpPr/>
          <p:nvPr/>
        </p:nvSpPr>
        <p:spPr>
          <a:xfrm rot="7664273">
            <a:off x="6030490" y="5275257"/>
            <a:ext cx="1754655" cy="944460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66638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283242" y="3156537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Demonstração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379304" y="4093786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946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2B4A94CF-294C-4C02-8A3B-9A9BFC5F3E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8886" y="1598211"/>
            <a:ext cx="1874228" cy="187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68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CONTEXTO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E2CC26D-24BD-4FE7-B25C-9B9772C13E7E}"/>
              </a:ext>
            </a:extLst>
          </p:cNvPr>
          <p:cNvSpPr txBox="1"/>
          <p:nvPr/>
        </p:nvSpPr>
        <p:spPr>
          <a:xfrm>
            <a:off x="2431772" y="3624470"/>
            <a:ext cx="1550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Transmissão Online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AFBA635-9C2C-43F0-8909-98383394DA15}"/>
              </a:ext>
            </a:extLst>
          </p:cNvPr>
          <p:cNvSpPr/>
          <p:nvPr/>
        </p:nvSpPr>
        <p:spPr>
          <a:xfrm>
            <a:off x="8117777" y="2534479"/>
            <a:ext cx="617893" cy="617893"/>
          </a:xfrm>
          <a:prstGeom prst="rect">
            <a:avLst/>
          </a:prstGeom>
          <a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ABB8294-9E13-4F2D-81D3-FBED065C9434}"/>
              </a:ext>
            </a:extLst>
          </p:cNvPr>
          <p:cNvSpPr txBox="1"/>
          <p:nvPr/>
        </p:nvSpPr>
        <p:spPr>
          <a:xfrm>
            <a:off x="7656440" y="3696084"/>
            <a:ext cx="1550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Jogos</a:t>
            </a: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FF500AEB-40BA-49D9-A833-4FD3918B64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38685" y="3311509"/>
            <a:ext cx="230349" cy="230349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E2A128C2-C4AB-4CFE-9FC2-72F22A8E98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11548" y="3317139"/>
            <a:ext cx="230349" cy="23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3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-201546" y="3147035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Conclusão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894516" y="4084284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943E7B1D-06E7-4EB5-9316-FDD214F75EB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2750" y="1894119"/>
            <a:ext cx="1232880" cy="1232880"/>
          </a:xfrm>
          <a:prstGeom prst="rect">
            <a:avLst/>
          </a:prstGeom>
        </p:spPr>
      </p:pic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F0E33CE4-8A08-4B73-AAD4-06EEB3021886}"/>
              </a:ext>
            </a:extLst>
          </p:cNvPr>
          <p:cNvCxnSpPr/>
          <p:nvPr/>
        </p:nvCxnSpPr>
        <p:spPr>
          <a:xfrm>
            <a:off x="6586330" y="1347117"/>
            <a:ext cx="0" cy="370196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 descr="Uma imagem contendo desenho&#10;&#10;Descrição gerada automaticamente">
            <a:extLst>
              <a:ext uri="{FF2B5EF4-FFF2-40B4-BE49-F238E27FC236}">
                <a16:creationId xmlns:a16="http://schemas.microsoft.com/office/drawing/2014/main" id="{C83E0C12-1C4D-4A71-806F-C09DF3FB98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559" y="2297218"/>
            <a:ext cx="2531373" cy="1150624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38DCF1B1-04AE-4C61-9D12-CDD98B7C53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580" y="3063663"/>
            <a:ext cx="2652256" cy="1491894"/>
          </a:xfrm>
          <a:prstGeom prst="rect">
            <a:avLst/>
          </a:prstGeom>
        </p:spPr>
      </p:pic>
      <p:pic>
        <p:nvPicPr>
          <p:cNvPr id="3080" name="Picture 8" descr="Resultado de imagem para linxs png">
            <a:extLst>
              <a:ext uri="{FF2B5EF4-FFF2-40B4-BE49-F238E27FC236}">
                <a16:creationId xmlns:a16="http://schemas.microsoft.com/office/drawing/2014/main" id="{A8A55956-E044-4D04-BBA7-748E2AD1A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721" b="96512" l="685" r="95890">
                        <a14:foregroundMark x1="685" y1="70349" x2="685" y2="70349"/>
                        <a14:foregroundMark x1="5137" y1="96512" x2="5137" y2="96512"/>
                        <a14:foregroundMark x1="17808" y1="91860" x2="17808" y2="91860"/>
                        <a14:foregroundMark x1="17123" y1="58721" x2="17123" y2="58721"/>
                        <a14:foregroundMark x1="26370" y1="71512" x2="26370" y2="71512"/>
                        <a14:foregroundMark x1="55479" y1="81977" x2="55479" y2="81977"/>
                        <a14:foregroundMark x1="90411" y1="9302" x2="90411" y2="9302"/>
                        <a14:foregroundMark x1="92466" y1="53488" x2="92466" y2="53488"/>
                        <a14:foregroundMark x1="95890" y1="54651" x2="95890" y2="54651"/>
                        <a14:foregroundMark x1="53082" y1="77326" x2="53082" y2="77326"/>
                        <a14:foregroundMark x1="56164" y1="77907" x2="56164" y2="77907"/>
                        <a14:foregroundMark x1="57192" y1="87791" x2="57192" y2="87791"/>
                        <a14:foregroundMark x1="31164" y1="68023" x2="31164" y2="68023"/>
                        <a14:foregroundMark x1="40411" y1="75581" x2="40411" y2="755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917" y="3063312"/>
            <a:ext cx="2008529" cy="118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Imagem 42" descr="Uma imagem contendo desenho&#10;&#10;Descrição gerada automaticamente">
            <a:extLst>
              <a:ext uri="{FF2B5EF4-FFF2-40B4-BE49-F238E27FC236}">
                <a16:creationId xmlns:a16="http://schemas.microsoft.com/office/drawing/2014/main" id="{4D56B8A4-F209-443A-B68F-13AEBBB396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1742" y1="43964" x2="41742" y2="43964"/>
                        <a14:foregroundMark x1="42674" y1="41731" x2="42674" y2="41731"/>
                        <a14:foregroundMark x1="43366" y1="49756" x2="43366" y2="42568"/>
                        <a14:foregroundMark x1="51002" y1="41172" x2="55079" y2="39288"/>
                        <a14:foregroundMark x1="63822" y1="39009" x2="63407" y2="58548"/>
                        <a14:foregroundMark x1="71458" y1="38451" x2="72668" y2="52617"/>
                        <a14:foregroundMark x1="72668" y1="52617" x2="75432" y2="62317"/>
                        <a14:foregroundMark x1="75432" y1="62317" x2="78023" y2="44801"/>
                        <a14:foregroundMark x1="85245" y1="60712" x2="87699" y2="58548"/>
                        <a14:foregroundMark x1="87975" y1="56874" x2="88252" y2="533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641" y="2378798"/>
            <a:ext cx="2008528" cy="99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8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39274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072" y="61556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FD554CE-818B-4D2D-882D-9EC91D7B6F1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55" y="1092074"/>
            <a:ext cx="4484597" cy="4418834"/>
          </a:xfrm>
          <a:prstGeom prst="rect">
            <a:avLst/>
          </a:prstGeom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391B3EE0-237B-4000-AC7C-74427C35AF37}"/>
              </a:ext>
            </a:extLst>
          </p:cNvPr>
          <p:cNvCxnSpPr/>
          <p:nvPr/>
        </p:nvCxnSpPr>
        <p:spPr>
          <a:xfrm>
            <a:off x="6586330" y="1347117"/>
            <a:ext cx="0" cy="370196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64B1566-D10E-4B2D-8544-3F9D9C57B4E1}"/>
              </a:ext>
            </a:extLst>
          </p:cNvPr>
          <p:cNvSpPr txBox="1"/>
          <p:nvPr/>
        </p:nvSpPr>
        <p:spPr>
          <a:xfrm>
            <a:off x="7586871" y="1100819"/>
            <a:ext cx="2477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sz="28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A8108CF-005D-447D-AE73-7D8D3895C762}"/>
              </a:ext>
            </a:extLst>
          </p:cNvPr>
          <p:cNvSpPr txBox="1"/>
          <p:nvPr/>
        </p:nvSpPr>
        <p:spPr>
          <a:xfrm>
            <a:off x="7586871" y="1652132"/>
            <a:ext cx="247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venir Next LT Pro" panose="020B0504020202020204" pitchFamily="34" charset="0"/>
              </a:rPr>
              <a:t>Monitoramento de transmissões </a:t>
            </a:r>
            <a:r>
              <a:rPr lang="pt-BR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Onlines</a:t>
            </a:r>
            <a:endParaRPr lang="pt-BR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DFFF6B1-A49C-49E7-A49F-EB9DFE2D753B}"/>
              </a:ext>
            </a:extLst>
          </p:cNvPr>
          <p:cNvSpPr txBox="1"/>
          <p:nvPr/>
        </p:nvSpPr>
        <p:spPr>
          <a:xfrm>
            <a:off x="7565578" y="2417415"/>
            <a:ext cx="4001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NextStreaming</a:t>
            </a:r>
            <a:r>
              <a:rPr lang="pt-BR" sz="1100" dirty="0">
                <a:solidFill>
                  <a:schemeClr val="bg1"/>
                </a:solidFill>
                <a:latin typeface="Avenir Next LT Pro" panose="020B0504020202020204" pitchFamily="34" charset="0"/>
              </a:rPr>
              <a:t> transformando sempre recursos simples em soluções imensas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1B117F8-43FF-44FE-8A09-79C7C5C5236F}"/>
              </a:ext>
            </a:extLst>
          </p:cNvPr>
          <p:cNvSpPr txBox="1"/>
          <p:nvPr/>
        </p:nvSpPr>
        <p:spPr>
          <a:xfrm>
            <a:off x="7586871" y="3052694"/>
            <a:ext cx="4001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  <a:latin typeface="Avenir Next LT Pro" panose="020B0504020202020204" pitchFamily="34" charset="0"/>
              </a:rPr>
              <a:t>Envie-nos uma mensagem ou visite nossos espaços. Uma solução aguarda por sua dúvida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43080D8-EB30-4320-988A-F46444E513D0}"/>
              </a:ext>
            </a:extLst>
          </p:cNvPr>
          <p:cNvSpPr txBox="1"/>
          <p:nvPr/>
        </p:nvSpPr>
        <p:spPr>
          <a:xfrm>
            <a:off x="7608346" y="3683380"/>
            <a:ext cx="28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venir Next LT Pro" panose="020B0504020202020204" pitchFamily="34" charset="0"/>
              </a:rPr>
              <a:t>Digital </a:t>
            </a:r>
            <a:r>
              <a:rPr lang="pt-BR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School</a:t>
            </a:r>
            <a:r>
              <a:rPr lang="pt-BR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Building</a:t>
            </a:r>
            <a:r>
              <a:rPr lang="pt-BR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822DCCA-C634-4FC5-AA55-5F4465ADC382}"/>
              </a:ext>
            </a:extLst>
          </p:cNvPr>
          <p:cNvSpPr txBox="1"/>
          <p:nvPr/>
        </p:nvSpPr>
        <p:spPr>
          <a:xfrm>
            <a:off x="7608346" y="4052712"/>
            <a:ext cx="2882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Rua </a:t>
            </a:r>
            <a:r>
              <a:rPr lang="pt-BR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Haddok</a:t>
            </a:r>
            <a:r>
              <a:rPr lang="pt-BR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Lobo, </a:t>
            </a:r>
            <a:r>
              <a:rPr lang="pt-BR" sz="1600" dirty="0">
                <a:solidFill>
                  <a:schemeClr val="bg1"/>
                </a:solidFill>
              </a:rPr>
              <a:t>595</a:t>
            </a:r>
            <a:endParaRPr lang="pt-BR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7E10841-F387-48CB-A4C8-DC36B0822D8C}"/>
              </a:ext>
            </a:extLst>
          </p:cNvPr>
          <p:cNvSpPr txBox="1"/>
          <p:nvPr/>
        </p:nvSpPr>
        <p:spPr>
          <a:xfrm>
            <a:off x="7618955" y="4391266"/>
            <a:ext cx="2882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(11) 958822067</a:t>
            </a:r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EBCCFFCC-FD5C-4BE1-8816-D6878D1CD74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01805" y="4954672"/>
            <a:ext cx="338912" cy="338912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B88DF4C0-6C06-487F-9F40-91D4E2B5BD5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13209" y="4935304"/>
            <a:ext cx="405804" cy="405804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F8525025-80EA-420E-8250-451F340656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8791640" y="4954672"/>
            <a:ext cx="346438" cy="346438"/>
          </a:xfrm>
          <a:prstGeom prst="rect">
            <a:avLst/>
          </a:prstGeom>
        </p:spPr>
      </p:pic>
      <p:pic>
        <p:nvPicPr>
          <p:cNvPr id="31" name="Gráfico 30">
            <a:extLst>
              <a:ext uri="{FF2B5EF4-FFF2-40B4-BE49-F238E27FC236}">
                <a16:creationId xmlns:a16="http://schemas.microsoft.com/office/drawing/2014/main" id="{686E0B55-2F8E-4123-88D6-951B3FE144EE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11592" y="4935304"/>
            <a:ext cx="405804" cy="405804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BBDA10CC-9B5D-498F-9954-91EEF9E676EA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73701" y="4922262"/>
            <a:ext cx="421992" cy="421992"/>
          </a:xfrm>
          <a:prstGeom prst="rect">
            <a:avLst/>
          </a:prstGeom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D18898E4-B963-43EA-A66B-5DDFB31801F3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416244" y="4913440"/>
            <a:ext cx="469896" cy="46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3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BDF75426-6F68-4B04-9A81-8D65D8B7C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5F77011-CB3F-4BB8-845B-A6F6BFE73290}"/>
              </a:ext>
            </a:extLst>
          </p:cNvPr>
          <p:cNvSpPr/>
          <p:nvPr/>
        </p:nvSpPr>
        <p:spPr>
          <a:xfrm>
            <a:off x="106017" y="0"/>
            <a:ext cx="11767931" cy="3220278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878C69F-6788-49AE-9BB8-E43C1BFF365A}"/>
              </a:ext>
            </a:extLst>
          </p:cNvPr>
          <p:cNvSpPr/>
          <p:nvPr/>
        </p:nvSpPr>
        <p:spPr>
          <a:xfrm>
            <a:off x="258417" y="3617842"/>
            <a:ext cx="11767931" cy="2358887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FE5A6D8-BBEF-45EC-9552-0C9ABFCA35F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282B9BA2-9E42-4707-BA34-FD8133A05303}"/>
              </a:ext>
            </a:extLst>
          </p:cNvPr>
          <p:cNvSpPr/>
          <p:nvPr/>
        </p:nvSpPr>
        <p:spPr>
          <a:xfrm>
            <a:off x="711470" y="2449151"/>
            <a:ext cx="617893" cy="617893"/>
          </a:xfrm>
          <a:prstGeom prst="rect">
            <a:avLst/>
          </a:prstGeom>
          <a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DBA0727-C22D-4758-AA37-0538C72C6241}"/>
              </a:ext>
            </a:extLst>
          </p:cNvPr>
          <p:cNvSpPr txBox="1"/>
          <p:nvPr/>
        </p:nvSpPr>
        <p:spPr>
          <a:xfrm>
            <a:off x="258417" y="3637723"/>
            <a:ext cx="1550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Ascensão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E6BDE5FA-9E51-4357-BCC0-7D95CCD7870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45494" y="2389513"/>
            <a:ext cx="735495" cy="735495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F1EE7989-36C8-431A-BEDA-3F752F0EB04F}"/>
              </a:ext>
            </a:extLst>
          </p:cNvPr>
          <p:cNvSpPr txBox="1"/>
          <p:nvPr/>
        </p:nvSpPr>
        <p:spPr>
          <a:xfrm>
            <a:off x="4043568" y="3637723"/>
            <a:ext cx="1739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US$ 1 Bilhão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167C250-8FB8-4BB0-AF80-08BEE42BA7F9}"/>
              </a:ext>
            </a:extLst>
          </p:cNvPr>
          <p:cNvSpPr/>
          <p:nvPr/>
        </p:nvSpPr>
        <p:spPr>
          <a:xfrm>
            <a:off x="8649523" y="2449151"/>
            <a:ext cx="617893" cy="617893"/>
          </a:xfrm>
          <a:prstGeom prst="rect">
            <a:avLst/>
          </a:prstGeom>
          <a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28ABB46-BB18-4A06-9EEB-75791047158B}"/>
              </a:ext>
            </a:extLst>
          </p:cNvPr>
          <p:cNvSpPr txBox="1"/>
          <p:nvPr/>
        </p:nvSpPr>
        <p:spPr>
          <a:xfrm>
            <a:off x="8017560" y="3682012"/>
            <a:ext cx="1739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Performance</a:t>
            </a:r>
          </a:p>
        </p:txBody>
      </p:sp>
      <p:sp>
        <p:nvSpPr>
          <p:cNvPr id="18" name="Triângulo isósceles 17">
            <a:extLst>
              <a:ext uri="{FF2B5EF4-FFF2-40B4-BE49-F238E27FC236}">
                <a16:creationId xmlns:a16="http://schemas.microsoft.com/office/drawing/2014/main" id="{E509F606-08F0-4666-AFE9-C562DAE654E3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>
            <a:extLst>
              <a:ext uri="{FF2B5EF4-FFF2-40B4-BE49-F238E27FC236}">
                <a16:creationId xmlns:a16="http://schemas.microsoft.com/office/drawing/2014/main" id="{1A543ECC-0C1A-429E-B6D5-2ED83F6511EC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riângulo isósceles 8">
            <a:extLst>
              <a:ext uri="{FF2B5EF4-FFF2-40B4-BE49-F238E27FC236}">
                <a16:creationId xmlns:a16="http://schemas.microsoft.com/office/drawing/2014/main" id="{34EEADB1-27DD-451F-992E-02EC982BB9A3}"/>
              </a:ext>
            </a:extLst>
          </p:cNvPr>
          <p:cNvSpPr/>
          <p:nvPr/>
        </p:nvSpPr>
        <p:spPr>
          <a:xfrm rot="5400000">
            <a:off x="11860693" y="3216967"/>
            <a:ext cx="331310" cy="337932"/>
          </a:xfrm>
          <a:prstGeom prst="triangle">
            <a:avLst/>
          </a:prstGeom>
          <a:solidFill>
            <a:srgbClr val="363E4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Gráfico 23">
            <a:extLst>
              <a:ext uri="{FF2B5EF4-FFF2-40B4-BE49-F238E27FC236}">
                <a16:creationId xmlns:a16="http://schemas.microsoft.com/office/drawing/2014/main" id="{AC914F42-8C09-4660-9DFD-D092CD6ACA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1989" y="3315390"/>
            <a:ext cx="230349" cy="230349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54413A9D-FEAD-4B32-9917-50697375A4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41959" y="3310594"/>
            <a:ext cx="230349" cy="230349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6C393785-B798-42E3-B589-20BFBB9093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72057" y="3266823"/>
            <a:ext cx="230349" cy="23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45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fundo verde&#10;&#10;Descrição gerada automaticamente">
            <a:extLst>
              <a:ext uri="{FF2B5EF4-FFF2-40B4-BE49-F238E27FC236}">
                <a16:creationId xmlns:a16="http://schemas.microsoft.com/office/drawing/2014/main" id="{F39063F7-4653-4B01-A604-52604A0D5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05EF059-20BB-4E65-B818-25BFBB834688}"/>
              </a:ext>
            </a:extLst>
          </p:cNvPr>
          <p:cNvSpPr/>
          <p:nvPr/>
        </p:nvSpPr>
        <p:spPr>
          <a:xfrm>
            <a:off x="731520" y="211015"/>
            <a:ext cx="11197883" cy="1547447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D28AF7D-B8A1-488D-8384-33C8536CB0C6}"/>
              </a:ext>
            </a:extLst>
          </p:cNvPr>
          <p:cNvSpPr/>
          <p:nvPr/>
        </p:nvSpPr>
        <p:spPr>
          <a:xfrm>
            <a:off x="497058" y="4047519"/>
            <a:ext cx="11197883" cy="1547447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5369413-927F-4D6E-856B-B5FD98F8FBEE}"/>
              </a:ext>
            </a:extLst>
          </p:cNvPr>
          <p:cNvSpPr/>
          <p:nvPr/>
        </p:nvSpPr>
        <p:spPr>
          <a:xfrm>
            <a:off x="636206" y="2129267"/>
            <a:ext cx="11197883" cy="1547447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9F2855-7AA9-457F-BC11-AE54AEA4AD98}"/>
              </a:ext>
            </a:extLst>
          </p:cNvPr>
          <p:cNvSpPr/>
          <p:nvPr/>
        </p:nvSpPr>
        <p:spPr>
          <a:xfrm>
            <a:off x="1111962" y="2938224"/>
            <a:ext cx="617893" cy="617893"/>
          </a:xfrm>
          <a:prstGeom prst="rect">
            <a:avLst/>
          </a:prstGeom>
          <a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7BF0265-A6AC-409E-BA4F-0266F7D73ACB}"/>
              </a:ext>
            </a:extLst>
          </p:cNvPr>
          <p:cNvCxnSpPr>
            <a:cxnSpLocks/>
          </p:cNvCxnSpPr>
          <p:nvPr/>
        </p:nvCxnSpPr>
        <p:spPr>
          <a:xfrm>
            <a:off x="1984074" y="2990536"/>
            <a:ext cx="0" cy="309642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23D6C03E-2976-4189-81E6-07F84398A31E}"/>
              </a:ext>
            </a:extLst>
          </p:cNvPr>
          <p:cNvCxnSpPr>
            <a:cxnSpLocks/>
          </p:cNvCxnSpPr>
          <p:nvPr/>
        </p:nvCxnSpPr>
        <p:spPr>
          <a:xfrm flipH="1">
            <a:off x="1838300" y="3137955"/>
            <a:ext cx="29154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88FF83F8-9D46-42D5-9766-88EEDF9EB2D5}"/>
              </a:ext>
            </a:extLst>
          </p:cNvPr>
          <p:cNvSpPr/>
          <p:nvPr/>
        </p:nvSpPr>
        <p:spPr>
          <a:xfrm>
            <a:off x="2238292" y="2876120"/>
            <a:ext cx="617893" cy="617893"/>
          </a:xfrm>
          <a:prstGeom prst="rect">
            <a:avLst/>
          </a:prstGeom>
          <a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90A22E72-02AF-479C-AA4A-54CC798DA8D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89575" y="2873172"/>
            <a:ext cx="617894" cy="617894"/>
          </a:xfrm>
          <a:prstGeom prst="rect">
            <a:avLst/>
          </a:prstGeom>
        </p:spPr>
      </p:pic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7A142257-A3CA-4EAA-A77D-2B9E55445B87}"/>
              </a:ext>
            </a:extLst>
          </p:cNvPr>
          <p:cNvCxnSpPr>
            <a:cxnSpLocks/>
          </p:cNvCxnSpPr>
          <p:nvPr/>
        </p:nvCxnSpPr>
        <p:spPr>
          <a:xfrm>
            <a:off x="4899119" y="2987589"/>
            <a:ext cx="0" cy="309642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2A637CEB-83FB-4931-83D5-8CD8FE16EAB4}"/>
              </a:ext>
            </a:extLst>
          </p:cNvPr>
          <p:cNvCxnSpPr>
            <a:cxnSpLocks/>
          </p:cNvCxnSpPr>
          <p:nvPr/>
        </p:nvCxnSpPr>
        <p:spPr>
          <a:xfrm flipH="1">
            <a:off x="4753345" y="3135008"/>
            <a:ext cx="29154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id="{16FDDC3C-55BC-4666-AA2F-853DB1153D91}"/>
              </a:ext>
            </a:extLst>
          </p:cNvPr>
          <p:cNvSpPr/>
          <p:nvPr/>
        </p:nvSpPr>
        <p:spPr>
          <a:xfrm>
            <a:off x="5130026" y="2873172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CACCDC6-AD63-4A96-9E51-B07DBD98C14C}"/>
              </a:ext>
            </a:extLst>
          </p:cNvPr>
          <p:cNvSpPr/>
          <p:nvPr/>
        </p:nvSpPr>
        <p:spPr>
          <a:xfrm>
            <a:off x="6966640" y="2910742"/>
            <a:ext cx="617893" cy="617893"/>
          </a:xfrm>
          <a:prstGeom prst="rect">
            <a:avLst/>
          </a:prstGeom>
          <a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3EF59AF0-840C-4340-BF25-2DD57362F8BD}"/>
              </a:ext>
            </a:extLst>
          </p:cNvPr>
          <p:cNvSpPr/>
          <p:nvPr/>
        </p:nvSpPr>
        <p:spPr>
          <a:xfrm>
            <a:off x="9315943" y="2910742"/>
            <a:ext cx="619198" cy="619198"/>
          </a:xfrm>
          <a:prstGeom prst="rect">
            <a:avLst/>
          </a:prstGeom>
          <a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B77DAD7C-82AB-4EB9-A484-CFDC185A3EA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88474790-A4D6-4316-A9F3-C72B2A81865B}"/>
              </a:ext>
            </a:extLst>
          </p:cNvPr>
          <p:cNvSpPr txBox="1"/>
          <p:nvPr/>
        </p:nvSpPr>
        <p:spPr>
          <a:xfrm>
            <a:off x="577466" y="4078832"/>
            <a:ext cx="2813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Monitoramento </a:t>
            </a:r>
          </a:p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+</a:t>
            </a:r>
          </a:p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Otimização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D72C554-3F13-459E-8C51-73BBCA37AD27}"/>
              </a:ext>
            </a:extLst>
          </p:cNvPr>
          <p:cNvSpPr txBox="1"/>
          <p:nvPr/>
        </p:nvSpPr>
        <p:spPr>
          <a:xfrm>
            <a:off x="3421934" y="4133695"/>
            <a:ext cx="2813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Análise de falhas</a:t>
            </a:r>
          </a:p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+</a:t>
            </a:r>
          </a:p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Desempenho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59B62583-D58B-4670-A095-4FD04AE6E32D}"/>
              </a:ext>
            </a:extLst>
          </p:cNvPr>
          <p:cNvSpPr txBox="1"/>
          <p:nvPr/>
        </p:nvSpPr>
        <p:spPr>
          <a:xfrm>
            <a:off x="5868979" y="4133695"/>
            <a:ext cx="2813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User Experience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828A1DD-A8D1-4755-B12B-018163E153B4}"/>
              </a:ext>
            </a:extLst>
          </p:cNvPr>
          <p:cNvSpPr txBox="1"/>
          <p:nvPr/>
        </p:nvSpPr>
        <p:spPr>
          <a:xfrm>
            <a:off x="8216721" y="4142138"/>
            <a:ext cx="2813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Lucratividade</a:t>
            </a:r>
          </a:p>
        </p:txBody>
      </p:sp>
      <p:sp>
        <p:nvSpPr>
          <p:cNvPr id="28" name="Triângulo isósceles 27">
            <a:extLst>
              <a:ext uri="{FF2B5EF4-FFF2-40B4-BE49-F238E27FC236}">
                <a16:creationId xmlns:a16="http://schemas.microsoft.com/office/drawing/2014/main" id="{75351E39-69C9-4AA0-A876-28AC46D4D546}"/>
              </a:ext>
            </a:extLst>
          </p:cNvPr>
          <p:cNvSpPr/>
          <p:nvPr/>
        </p:nvSpPr>
        <p:spPr>
          <a:xfrm rot="17700895">
            <a:off x="11669463" y="5162027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>
            <a:extLst>
              <a:ext uri="{FF2B5EF4-FFF2-40B4-BE49-F238E27FC236}">
                <a16:creationId xmlns:a16="http://schemas.microsoft.com/office/drawing/2014/main" id="{A265F68D-98D7-4E20-BAAE-8200DBFCCFC5}"/>
              </a:ext>
            </a:extLst>
          </p:cNvPr>
          <p:cNvSpPr/>
          <p:nvPr/>
        </p:nvSpPr>
        <p:spPr>
          <a:xfrm rot="5225746">
            <a:off x="2530819" y="6081345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B2911A71-EBC0-41F4-BED7-542CD5580882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JUSTIFICATIVA/OBJETIVO</a:t>
            </a:r>
          </a:p>
        </p:txBody>
      </p:sp>
    </p:spTree>
    <p:extLst>
      <p:ext uri="{BB962C8B-B14F-4D97-AF65-F5344CB8AC3E}">
        <p14:creationId xmlns:p14="http://schemas.microsoft.com/office/powerpoint/2010/main" val="267564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349502" y="2997513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Proto-Persona</a:t>
            </a:r>
            <a:endParaRPr lang="pt-BR" sz="60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445564" y="3934762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99F92501-2E63-4953-8CE6-BBCD7EA123C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00909" y="1535542"/>
            <a:ext cx="1382458" cy="138245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9F16C48-C312-4CF5-B47C-8BA56ABC7DD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246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013762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477248" y="-214351"/>
            <a:ext cx="4240696" cy="1671660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D5F0975C-E9CB-46D3-A1F7-381D2BEBFAE6}"/>
              </a:ext>
            </a:extLst>
          </p:cNvPr>
          <p:cNvSpPr/>
          <p:nvPr/>
        </p:nvSpPr>
        <p:spPr>
          <a:xfrm>
            <a:off x="2918782" y="2775687"/>
            <a:ext cx="1837904" cy="498300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Felipe Silva</a:t>
            </a:r>
          </a:p>
          <a:p>
            <a:pPr algn="ctr"/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Streamer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B22F0EB6-AE47-460A-9890-4B966C511744}"/>
              </a:ext>
            </a:extLst>
          </p:cNvPr>
          <p:cNvSpPr/>
          <p:nvPr/>
        </p:nvSpPr>
        <p:spPr>
          <a:xfrm>
            <a:off x="2409308" y="4504856"/>
            <a:ext cx="3370553" cy="498300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Necessita de um monitoramento de sistema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Está perdendo produtividade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Está perdendo público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5352AB47-BCD2-440F-B673-7C80780E94EA}"/>
              </a:ext>
            </a:extLst>
          </p:cNvPr>
          <p:cNvSpPr/>
          <p:nvPr/>
        </p:nvSpPr>
        <p:spPr>
          <a:xfrm>
            <a:off x="6812872" y="2044947"/>
            <a:ext cx="3370553" cy="498300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24 Anos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Mora em São Paulo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Sem filhos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Gosto de jogos virtuais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Trabalha com plataformas digitais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761E98B7-C4B6-465D-A9AD-4E0B0FF6D8FA}"/>
              </a:ext>
            </a:extLst>
          </p:cNvPr>
          <p:cNvSpPr/>
          <p:nvPr/>
        </p:nvSpPr>
        <p:spPr>
          <a:xfrm>
            <a:off x="6812872" y="4504856"/>
            <a:ext cx="3370553" cy="498300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Auxílio na otimização de programas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Ganho de produtividade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Ganho de público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A674AF2-D11E-4CDB-A8E3-88D8FE659A9E}"/>
              </a:ext>
            </a:extLst>
          </p:cNvPr>
          <p:cNvSpPr/>
          <p:nvPr/>
        </p:nvSpPr>
        <p:spPr>
          <a:xfrm>
            <a:off x="1921227" y="978403"/>
            <a:ext cx="8395577" cy="4753953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8DA6CA94-1FC1-4F1B-AFB5-2B5EBA050569}"/>
              </a:ext>
            </a:extLst>
          </p:cNvPr>
          <p:cNvCxnSpPr>
            <a:cxnSpLocks/>
            <a:stCxn id="13" idx="0"/>
          </p:cNvCxnSpPr>
          <p:nvPr/>
        </p:nvCxnSpPr>
        <p:spPr>
          <a:xfrm>
            <a:off x="6119016" y="978403"/>
            <a:ext cx="42907" cy="47539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3F433C78-9EED-4F75-9772-FFB595263626}"/>
              </a:ext>
            </a:extLst>
          </p:cNvPr>
          <p:cNvCxnSpPr>
            <a:cxnSpLocks/>
            <a:stCxn id="13" idx="3"/>
            <a:endCxn id="13" idx="1"/>
          </p:cNvCxnSpPr>
          <p:nvPr/>
        </p:nvCxnSpPr>
        <p:spPr>
          <a:xfrm flipH="1">
            <a:off x="1921227" y="3355380"/>
            <a:ext cx="839557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A53DCE3-D3E0-4006-B560-F0D5854122FF}"/>
              </a:ext>
            </a:extLst>
          </p:cNvPr>
          <p:cNvSpPr txBox="1"/>
          <p:nvPr/>
        </p:nvSpPr>
        <p:spPr>
          <a:xfrm>
            <a:off x="7295125" y="305311"/>
            <a:ext cx="2009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Abadi" panose="020B0604020104020204" pitchFamily="34" charset="0"/>
              </a:rPr>
              <a:t>Demografia e Comportamentos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1B13EB0-8338-4FCB-A37F-856E4D18E584}"/>
              </a:ext>
            </a:extLst>
          </p:cNvPr>
          <p:cNvSpPr txBox="1"/>
          <p:nvPr/>
        </p:nvSpPr>
        <p:spPr>
          <a:xfrm>
            <a:off x="7295125" y="5786156"/>
            <a:ext cx="2009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Abadi" panose="020B0604020104020204" pitchFamily="34" charset="0"/>
              </a:rPr>
              <a:t>Potências Soluções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6212E39-DC89-4E39-A24A-99DCA1AAF9D8}"/>
              </a:ext>
            </a:extLst>
          </p:cNvPr>
          <p:cNvSpPr txBox="1"/>
          <p:nvPr/>
        </p:nvSpPr>
        <p:spPr>
          <a:xfrm>
            <a:off x="2949082" y="5779230"/>
            <a:ext cx="2009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Abadi" panose="020B0604020104020204" pitchFamily="34" charset="0"/>
              </a:rPr>
              <a:t>Dores e Necessidades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903952F-3DBD-4471-8115-973383E64F3F}"/>
              </a:ext>
            </a:extLst>
          </p:cNvPr>
          <p:cNvSpPr txBox="1"/>
          <p:nvPr/>
        </p:nvSpPr>
        <p:spPr>
          <a:xfrm>
            <a:off x="2954209" y="471385"/>
            <a:ext cx="200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Abadi" panose="020B0604020104020204" pitchFamily="34" charset="0"/>
              </a:rPr>
              <a:t>Perfil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E8C3DBC-B15B-4DC0-917A-A9A864074C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782" y="1316087"/>
            <a:ext cx="1235513" cy="123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59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349502" y="2997513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Storyboard</a:t>
            </a:r>
            <a:endParaRPr lang="pt-BR" sz="60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445564" y="3934762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946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75DB7177-891B-42C0-AA6E-73063E843D3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10222" y="1825958"/>
            <a:ext cx="1171555" cy="117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07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636104" y="350749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STORYBOARD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Uma imagem contendo texto, screenshot, relógio&#10;&#10;Descrição gerada automaticamente">
            <a:extLst>
              <a:ext uri="{FF2B5EF4-FFF2-40B4-BE49-F238E27FC236}">
                <a16:creationId xmlns:a16="http://schemas.microsoft.com/office/drawing/2014/main" id="{402E7D76-1E74-44A5-A8CC-E545C7FF6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65" y="1854438"/>
            <a:ext cx="11396870" cy="3567638"/>
          </a:xfrm>
          <a:prstGeom prst="rect">
            <a:avLst/>
          </a:prstGeom>
        </p:spPr>
      </p:pic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906335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</TotalTime>
  <Words>231</Words>
  <Application>Microsoft Office PowerPoint</Application>
  <PresentationFormat>Widescreen</PresentationFormat>
  <Paragraphs>106</Paragraphs>
  <Slides>31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41" baseType="lpstr">
      <vt:lpstr>Abadi</vt:lpstr>
      <vt:lpstr>Arial</vt:lpstr>
      <vt:lpstr>Arial Nova</vt:lpstr>
      <vt:lpstr>Avenir Next LT Pro</vt:lpstr>
      <vt:lpstr>Calibri</vt:lpstr>
      <vt:lpstr>Calibri Light</vt:lpstr>
      <vt:lpstr>Raavi</vt:lpstr>
      <vt:lpstr>Vrinda</vt:lpstr>
      <vt:lpstr>Tema do Office</vt:lpstr>
      <vt:lpstr>Presentation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Henrique Martins Goncalves</dc:creator>
  <cp:lastModifiedBy>Gustavo Henrique Martins Goncalves</cp:lastModifiedBy>
  <cp:revision>61</cp:revision>
  <dcterms:created xsi:type="dcterms:W3CDTF">2019-12-01T03:43:05Z</dcterms:created>
  <dcterms:modified xsi:type="dcterms:W3CDTF">2019-12-09T14:53:37Z</dcterms:modified>
</cp:coreProperties>
</file>